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56" r:id="rId2"/>
    <p:sldId id="287" r:id="rId3"/>
    <p:sldId id="288" r:id="rId4"/>
    <p:sldId id="289" r:id="rId5"/>
    <p:sldId id="290" r:id="rId6"/>
    <p:sldId id="293" r:id="rId7"/>
    <p:sldId id="294" r:id="rId8"/>
  </p:sldIdLst>
  <p:sldSz cx="13004800" cy="97536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1pPr>
    <a:lvl2pPr marL="0" marR="0" indent="228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2pPr>
    <a:lvl3pPr marL="0" marR="0" indent="457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3pPr>
    <a:lvl4pPr marL="0" marR="0" indent="685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4pPr>
    <a:lvl5pPr marL="0" marR="0" indent="9144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5pPr>
    <a:lvl6pPr marL="0" marR="0" indent="11430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6pPr>
    <a:lvl7pPr marL="0" marR="0" indent="1371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7pPr>
    <a:lvl8pPr marL="0" marR="0" indent="1600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8pPr>
    <a:lvl9pPr marL="0" marR="0" indent="1828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5" autoAdjust="0"/>
    <p:restoredTop sz="69825" autoAdjust="0"/>
  </p:normalViewPr>
  <p:slideViewPr>
    <p:cSldViewPr>
      <p:cViewPr varScale="1">
        <p:scale>
          <a:sx n="71" d="100"/>
          <a:sy n="71" d="100"/>
        </p:scale>
        <p:origin x="54" y="48"/>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1181100" y="696913"/>
            <a:ext cx="4648200" cy="3486150"/>
          </a:xfrm>
          <a:prstGeom prst="rect">
            <a:avLst/>
          </a:prstGeom>
        </p:spPr>
        <p:txBody>
          <a:bodyPr lIns="93177" tIns="46589" rIns="93177" bIns="46589"/>
          <a:lstStyle/>
          <a:p>
            <a:endParaRPr/>
          </a:p>
        </p:txBody>
      </p:sp>
      <p:sp>
        <p:nvSpPr>
          <p:cNvPr id="136" name="Shape 136"/>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extLst>
      <p:ext uri="{BB962C8B-B14F-4D97-AF65-F5344CB8AC3E}">
        <p14:creationId xmlns:p14="http://schemas.microsoft.com/office/powerpoint/2010/main" val="22390542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519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a:spLocks noGrp="1" noRot="1" noChangeAspect="1"/>
          </p:cNvSpPr>
          <p:nvPr>
            <p:ph type="sldImg"/>
          </p:nvPr>
        </p:nvSpPr>
        <p:spPr>
          <a:prstGeom prst="rect">
            <a:avLst/>
          </a:prstGeom>
        </p:spPr>
        <p:txBody>
          <a:bodyPr/>
          <a:lstStyle/>
          <a:p>
            <a:endParaRPr/>
          </a:p>
        </p:txBody>
      </p:sp>
      <p:sp>
        <p:nvSpPr>
          <p:cNvPr id="574" name="Shape 574"/>
          <p:cNvSpPr>
            <a:spLocks noGrp="1"/>
          </p:cNvSpPr>
          <p:nvPr>
            <p:ph type="body" sz="quarter" idx="1"/>
          </p:nvPr>
        </p:nvSpPr>
        <p:spPr>
          <a:prstGeom prst="rect">
            <a:avLst/>
          </a:prstGeom>
        </p:spPr>
        <p:txBody>
          <a:bodyPr/>
          <a:lstStyle/>
          <a:p>
            <a:pPr defTabSz="414122">
              <a:lnSpc>
                <a:spcPct val="100000"/>
              </a:lnSpc>
              <a:defRPr sz="1400">
                <a:latin typeface="Arial"/>
                <a:ea typeface="Arial"/>
                <a:cs typeface="Arial"/>
                <a:sym typeface="Arial"/>
              </a:defRPr>
            </a:pPr>
            <a:r>
              <a:rPr sz="2400" b="1" u="sng"/>
              <a:t>Hypnosis Myths</a:t>
            </a:r>
            <a:r>
              <a:rPr sz="2400"/>
              <a:t> (students don’t copy)- Before we talk about what hypnosis is. Let’s talk about what it isn’t. Here are some Hypnosis myths.</a:t>
            </a:r>
          </a:p>
          <a:p>
            <a:pPr defTabSz="414122">
              <a:lnSpc>
                <a:spcPct val="100000"/>
              </a:lnSpc>
              <a:defRPr sz="1400">
                <a:latin typeface="Arial"/>
                <a:ea typeface="Arial"/>
                <a:cs typeface="Arial"/>
                <a:sym typeface="Arial"/>
              </a:defRPr>
            </a:pPr>
            <a:r>
              <a:rPr sz="2400"/>
              <a:t>• People in hypnosis lose control &amp; can be made to say or do whatever the hypnotist wants.</a:t>
            </a:r>
          </a:p>
          <a:p>
            <a:pPr defTabSz="414122">
              <a:lnSpc>
                <a:spcPct val="100000"/>
              </a:lnSpc>
              <a:defRPr sz="1400">
                <a:latin typeface="Arial"/>
                <a:ea typeface="Arial"/>
                <a:cs typeface="Arial"/>
                <a:sym typeface="Arial"/>
              </a:defRPr>
            </a:pPr>
            <a:r>
              <a:rPr sz="2400"/>
              <a:t>• People may not be able to come out of hypnosis.</a:t>
            </a:r>
          </a:p>
          <a:p>
            <a:pPr defTabSz="414122">
              <a:lnSpc>
                <a:spcPct val="100000"/>
              </a:lnSpc>
              <a:defRPr sz="1400">
                <a:latin typeface="Arial"/>
                <a:ea typeface="Arial"/>
                <a:cs typeface="Arial"/>
                <a:sym typeface="Arial"/>
              </a:defRPr>
            </a:pPr>
            <a:r>
              <a:rPr sz="2400"/>
              <a:t>• Hypnosis only affects weak-willed people.</a:t>
            </a:r>
          </a:p>
          <a:p>
            <a:pPr defTabSz="414122">
              <a:lnSpc>
                <a:spcPct val="100000"/>
              </a:lnSpc>
              <a:defRPr sz="1400">
                <a:latin typeface="Arial"/>
                <a:ea typeface="Arial"/>
                <a:cs typeface="Arial"/>
                <a:sym typeface="Arial"/>
              </a:defRPr>
            </a:pPr>
            <a:r>
              <a:rPr sz="2400"/>
              <a:t>• Hypnosis enhances the accuracy of memory.</a:t>
            </a:r>
          </a:p>
          <a:p>
            <a:pPr defTabSz="414122">
              <a:lnSpc>
                <a:spcPct val="100000"/>
              </a:lnSpc>
              <a:defRPr sz="1400">
                <a:latin typeface="Arial"/>
                <a:ea typeface="Arial"/>
                <a:cs typeface="Arial"/>
                <a:sym typeface="Arial"/>
              </a:defRPr>
            </a:pPr>
            <a:r>
              <a:rPr sz="2400"/>
              <a:t>• Hypnosis enables people to re-experience a past life.</a:t>
            </a:r>
          </a:p>
          <a:p>
            <a:pPr defTabSz="414122">
              <a:lnSpc>
                <a:spcPct val="100000"/>
              </a:lnSpc>
              <a:defRPr sz="1400">
                <a:latin typeface="Arial"/>
                <a:ea typeface="Arial"/>
                <a:cs typeface="Arial"/>
                <a:sym typeface="Arial"/>
              </a:defRPr>
            </a:pPr>
            <a:endParaRPr sz="2400"/>
          </a:p>
          <a:p>
            <a:pPr defTabSz="414122">
              <a:lnSpc>
                <a:spcPct val="100000"/>
              </a:lnSpc>
              <a:defRPr sz="1400">
                <a:latin typeface="Arial"/>
                <a:ea typeface="Arial"/>
                <a:cs typeface="Arial"/>
                <a:sym typeface="Arial"/>
              </a:defRPr>
            </a:pPr>
            <a:r>
              <a:rPr sz="2400"/>
              <a:t>Click for definition of Hypnosis: Hypnosis is an </a:t>
            </a:r>
            <a:r>
              <a:rPr sz="2400" i="1"/>
              <a:t>Altered state of consciousness in which people become deeply relaxed &amp; highly suggestible to changes in behaviors</a:t>
            </a:r>
          </a:p>
          <a:p>
            <a:pPr defTabSz="414122">
              <a:lnSpc>
                <a:spcPct val="100000"/>
              </a:lnSpc>
              <a:defRPr sz="1400">
                <a:latin typeface="Arial"/>
                <a:ea typeface="Arial"/>
                <a:cs typeface="Arial"/>
                <a:sym typeface="Arial"/>
              </a:defRPr>
            </a:pPr>
            <a:endParaRPr sz="2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noRot="1" noChangeAspect="1"/>
          </p:cNvSpPr>
          <p:nvPr>
            <p:ph type="sldImg"/>
          </p:nvPr>
        </p:nvSpPr>
        <p:spPr>
          <a:prstGeom prst="rect">
            <a:avLst/>
          </a:prstGeom>
        </p:spPr>
        <p:txBody>
          <a:bodyPr/>
          <a:lstStyle/>
          <a:p>
            <a:endParaRPr/>
          </a:p>
        </p:txBody>
      </p:sp>
      <p:sp>
        <p:nvSpPr>
          <p:cNvPr id="585" name="Shape 585"/>
          <p:cNvSpPr>
            <a:spLocks noGrp="1"/>
          </p:cNvSpPr>
          <p:nvPr>
            <p:ph type="body" sz="quarter" idx="1"/>
          </p:nvPr>
        </p:nvSpPr>
        <p:spPr>
          <a:prstGeom prst="rect">
            <a:avLst/>
          </a:prstGeom>
        </p:spPr>
        <p:txBody>
          <a:bodyPr/>
          <a:lstStyle/>
          <a:p>
            <a:pPr defTabSz="414122">
              <a:lnSpc>
                <a:spcPct val="100000"/>
              </a:lnSpc>
              <a:defRPr sz="1400">
                <a:latin typeface="Arial"/>
                <a:ea typeface="Arial"/>
                <a:cs typeface="Arial"/>
                <a:sym typeface="Arial"/>
              </a:defRPr>
            </a:pPr>
            <a:r>
              <a:rPr sz="2400"/>
              <a:t>Freud initially utilized hypnosis to help remove psychosomatic symptoms from patients who suffered from what we now call a somatoform disorder.  These patients suffered from medical complaints like seizures, muscular spasms, and paralysis of their limbs that when examined, nothing physically, was wrong with them.</a:t>
            </a:r>
          </a:p>
          <a:p>
            <a:pPr defTabSz="414122">
              <a:lnSpc>
                <a:spcPct val="100000"/>
              </a:lnSpc>
              <a:defRPr sz="1400">
                <a:latin typeface="Arial"/>
                <a:ea typeface="Arial"/>
                <a:cs typeface="Arial"/>
                <a:sym typeface="Arial"/>
              </a:defRPr>
            </a:pPr>
            <a:endParaRPr sz="2400"/>
          </a:p>
          <a:p>
            <a:pPr defTabSz="414122">
              <a:lnSpc>
                <a:spcPct val="100000"/>
              </a:lnSpc>
              <a:defRPr sz="1400">
                <a:latin typeface="Arial"/>
                <a:ea typeface="Arial"/>
                <a:cs typeface="Arial"/>
                <a:sym typeface="Arial"/>
              </a:defRPr>
            </a:pPr>
            <a:r>
              <a:rPr sz="2400"/>
              <a:t>Freud learned that he could temporarily or permanently reduce many of these symptoms using hypnotic suggestions for the symptoms to be reversed.  (e.g.,: “Your arm is calm again and will no longer spasm.”) </a:t>
            </a:r>
          </a:p>
          <a:p>
            <a:pPr defTabSz="414122">
              <a:lnSpc>
                <a:spcPct val="100000"/>
              </a:lnSpc>
              <a:defRPr sz="1400">
                <a:latin typeface="Arial"/>
                <a:ea typeface="Arial"/>
                <a:cs typeface="Arial"/>
                <a:sym typeface="Arial"/>
              </a:defRPr>
            </a:pPr>
            <a:endParaRPr sz="2400"/>
          </a:p>
          <a:p>
            <a:pPr defTabSz="414122">
              <a:lnSpc>
                <a:spcPct val="100000"/>
              </a:lnSpc>
              <a:defRPr sz="1400">
                <a:latin typeface="Arial"/>
                <a:ea typeface="Arial"/>
                <a:cs typeface="Arial"/>
                <a:sym typeface="Arial"/>
              </a:defRPr>
            </a:pPr>
            <a:r>
              <a:rPr sz="2400"/>
              <a:t>Freud also believed that Hypnosis allowed him access to memories within the patient’s unconscious mind which had been previously repressed.</a:t>
            </a:r>
          </a:p>
          <a:p>
            <a:pPr defTabSz="414122">
              <a:lnSpc>
                <a:spcPct val="100000"/>
              </a:lnSpc>
              <a:defRPr sz="1400">
                <a:latin typeface="Arial"/>
                <a:ea typeface="Arial"/>
                <a:cs typeface="Arial"/>
                <a:sym typeface="Arial"/>
              </a:defRPr>
            </a:pPr>
            <a:r>
              <a:rPr sz="2400"/>
              <a:t>Eventually, Freud began using free association instead of hypnosis as a way of accessing the unconscious.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Shape 600"/>
          <p:cNvSpPr>
            <a:spLocks noGrp="1" noRot="1" noChangeAspect="1"/>
          </p:cNvSpPr>
          <p:nvPr>
            <p:ph type="sldImg"/>
          </p:nvPr>
        </p:nvSpPr>
        <p:spPr>
          <a:prstGeom prst="rect">
            <a:avLst/>
          </a:prstGeom>
        </p:spPr>
        <p:txBody>
          <a:bodyPr/>
          <a:lstStyle/>
          <a:p>
            <a:endParaRPr/>
          </a:p>
        </p:txBody>
      </p:sp>
      <p:sp>
        <p:nvSpPr>
          <p:cNvPr id="601" name="Shape 601"/>
          <p:cNvSpPr>
            <a:spLocks noGrp="1"/>
          </p:cNvSpPr>
          <p:nvPr>
            <p:ph type="body" sz="quarter" idx="1"/>
          </p:nvPr>
        </p:nvSpPr>
        <p:spPr>
          <a:prstGeom prst="rect">
            <a:avLst/>
          </a:prstGeom>
        </p:spPr>
        <p:txBody>
          <a:bodyPr/>
          <a:lstStyle/>
          <a:p>
            <a:pPr defTabSz="414122">
              <a:lnSpc>
                <a:spcPct val="100000"/>
              </a:lnSpc>
              <a:defRPr sz="1400">
                <a:latin typeface="Arial"/>
                <a:ea typeface="Arial"/>
                <a:cs typeface="Arial"/>
                <a:sym typeface="Arial"/>
              </a:defRPr>
            </a:pPr>
            <a:r>
              <a:rPr sz="2600" b="1" u="sng"/>
              <a:t>Divided Mind Approach</a:t>
            </a:r>
            <a:r>
              <a:t> </a:t>
            </a:r>
            <a:r>
              <a:rPr sz="2400"/>
              <a:t>A researcher named Ernest Hilgard believed hypnosis involves a special dual- processing state of dissociation—a split between different levels of consciousness. Hilgard viewed hypnotic dissociation as a form of everyday mind splits—similar to doodling while listening to a lecture or typing the end of a sentence while starting a conversation. </a:t>
            </a:r>
          </a:p>
          <a:p>
            <a:pPr defTabSz="414122">
              <a:lnSpc>
                <a:spcPct val="100000"/>
              </a:lnSpc>
              <a:defRPr sz="1400">
                <a:latin typeface="Arial"/>
                <a:ea typeface="Arial"/>
                <a:cs typeface="Arial"/>
                <a:sym typeface="Arial"/>
              </a:defRPr>
            </a:pPr>
            <a:r>
              <a:rPr sz="2400"/>
              <a:t>For example, Hilgard felt that when hypnotized people lower their arm into an ice bath, the hypnosis dissociates the sensation of the pain stimulus (of which the subjects are still aware) from the emotional suffering that defines their experience of pain.The ice water therefore feels cold—very cold—but not painful. </a:t>
            </a:r>
          </a:p>
          <a:p>
            <a:pPr defTabSz="414122">
              <a:lnSpc>
                <a:spcPct val="100000"/>
              </a:lnSpc>
              <a:defRPr sz="1400">
                <a:latin typeface="Arial"/>
                <a:ea typeface="Arial"/>
                <a:cs typeface="Arial"/>
                <a:sym typeface="Arial"/>
              </a:defRPr>
            </a:pPr>
            <a:endParaRPr sz="2400"/>
          </a:p>
          <a:p>
            <a:pPr defTabSz="414122">
              <a:lnSpc>
                <a:spcPct val="100000"/>
              </a:lnSpc>
              <a:defRPr sz="1400">
                <a:latin typeface="Arial"/>
                <a:ea typeface="Arial"/>
                <a:cs typeface="Arial"/>
                <a:sym typeface="Arial"/>
              </a:defRPr>
            </a:pPr>
            <a:r>
              <a:rPr sz="2400" b="1" u="sng"/>
              <a:t>Social Influence Theory</a:t>
            </a:r>
            <a:r>
              <a:rPr sz="2400"/>
              <a:t>: The Social Influence Theory is not a single theory, it is a combination of many social psychology theories that explains why people why people behave and feel the way they do during a hypnotic trance.  According to role theory, people who are hypnotized are playing a part as if they are in a play. However, unlike actors in a play, hypnotized people may believe that what they are doing is real. Research has shown that many people in hypnotic traces may NOT be faking it. Rather, they become engrossed in playing the part of a hypnotized person. They use their imaginations to try to experience what the hypnotists tells them to experience. If they are told that they are blind, for example, and then are handed a book, they may think of a white curtain coming down over the page. Then they see or read anything. People with vivid imaginations are especially suggestible.</a:t>
            </a:r>
          </a:p>
          <a:p>
            <a:pPr defTabSz="414122">
              <a:lnSpc>
                <a:spcPct val="100000"/>
              </a:lnSpc>
              <a:defRPr sz="1400">
                <a:latin typeface="Arial"/>
                <a:ea typeface="Arial"/>
                <a:cs typeface="Arial"/>
                <a:sym typeface="Arial"/>
              </a:defRPr>
            </a:pPr>
            <a:endParaRPr sz="2400"/>
          </a:p>
          <a:p>
            <a:pPr defTabSz="414122">
              <a:lnSpc>
                <a:spcPct val="100000"/>
              </a:lnSpc>
              <a:defRPr sz="1400">
                <a:latin typeface="Arial"/>
                <a:ea typeface="Arial"/>
                <a:cs typeface="Arial"/>
                <a:sym typeface="Arial"/>
              </a:defRPr>
            </a:pPr>
            <a:r>
              <a:rPr sz="2400"/>
              <a:t>CLICK for Video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a:spLocks noGrp="1" noRot="1" noChangeAspect="1"/>
          </p:cNvSpPr>
          <p:nvPr>
            <p:ph type="sldImg"/>
          </p:nvPr>
        </p:nvSpPr>
        <p:spPr>
          <a:prstGeom prst="rect">
            <a:avLst/>
          </a:prstGeom>
        </p:spPr>
        <p:txBody>
          <a:bodyPr/>
          <a:lstStyle/>
          <a:p>
            <a:endParaRPr/>
          </a:p>
        </p:txBody>
      </p:sp>
      <p:sp>
        <p:nvSpPr>
          <p:cNvPr id="620" name="Shape 620"/>
          <p:cNvSpPr>
            <a:spLocks noGrp="1"/>
          </p:cNvSpPr>
          <p:nvPr>
            <p:ph type="body" sz="quarter" idx="1"/>
          </p:nvPr>
        </p:nvSpPr>
        <p:spPr>
          <a:prstGeom prst="rect">
            <a:avLst/>
          </a:prstGeom>
        </p:spPr>
        <p:txBody>
          <a:bodyPr/>
          <a:lstStyle/>
          <a:p>
            <a:pPr defTabSz="414122">
              <a:lnSpc>
                <a:spcPct val="100000"/>
              </a:lnSpc>
              <a:defRPr sz="1400">
                <a:latin typeface="Arial"/>
                <a:ea typeface="Arial"/>
                <a:cs typeface="Arial"/>
                <a:sym typeface="Arial"/>
              </a:defRPr>
            </a:pPr>
            <a:r>
              <a:rPr sz="2600" b="1" u="sng"/>
              <a:t>Divided Mind Approach</a:t>
            </a:r>
            <a:r>
              <a:t> </a:t>
            </a:r>
            <a:r>
              <a:rPr sz="2400"/>
              <a:t>A researcher named Ernest Hilgard believed hypnosis involves a special dual- processing state of dissociation—a split between different levels of consciousness. Hilgard viewed hypnotic dissociation as a form of everyday mind splits—similar to doodling while listening to a lecture or typing the end of a sentence while starting a conversation. </a:t>
            </a:r>
          </a:p>
          <a:p>
            <a:pPr defTabSz="414122">
              <a:lnSpc>
                <a:spcPct val="100000"/>
              </a:lnSpc>
              <a:defRPr sz="1400">
                <a:latin typeface="Arial"/>
                <a:ea typeface="Arial"/>
                <a:cs typeface="Arial"/>
                <a:sym typeface="Arial"/>
              </a:defRPr>
            </a:pPr>
            <a:r>
              <a:rPr sz="2400"/>
              <a:t>For example, Hilgard felt that when hypnotized people lower their arm into an ice bath, the hypnosis dissociates the sensation of the pain stimulus (of which the subjects are still aware) from the emotional suffering that defines their experience of pain.The ice water therefore feels cold—very cold—but not painful. </a:t>
            </a:r>
          </a:p>
          <a:p>
            <a:pPr defTabSz="414122">
              <a:lnSpc>
                <a:spcPct val="100000"/>
              </a:lnSpc>
              <a:defRPr sz="1400">
                <a:latin typeface="Arial"/>
                <a:ea typeface="Arial"/>
                <a:cs typeface="Arial"/>
                <a:sym typeface="Arial"/>
              </a:defRPr>
            </a:pPr>
            <a:endParaRPr sz="2400"/>
          </a:p>
          <a:p>
            <a:pPr defTabSz="414122">
              <a:lnSpc>
                <a:spcPct val="100000"/>
              </a:lnSpc>
              <a:defRPr sz="1400">
                <a:latin typeface="Arial"/>
                <a:ea typeface="Arial"/>
                <a:cs typeface="Arial"/>
                <a:sym typeface="Arial"/>
              </a:defRPr>
            </a:pPr>
            <a:r>
              <a:rPr sz="2400" b="1" u="sng"/>
              <a:t>Social Influence Theory</a:t>
            </a:r>
            <a:r>
              <a:rPr sz="2400"/>
              <a:t>: The Social Influence Theory is not a single theory, it is a combination of many social psychology theories that explains why people why people behave and feel the way they do during a hypnotic trance.  According to role theory, people who are hypnotized are playing a part as if they are in a play. However, unlike actors in a play, hypnotized people may believe that what they are doing is real. Research has shown that many people in hypnotic traces may NOT be faking it. Rather, they become engrossed in playing the part of a hypnotized person. They use their imaginations to try to experience what the hypnotists tells them to experience. If they are told that they are blind, for example, and then are handed a book, they may think of a white curtain coming down over the page. Then they see or read anything. People with vivid imaginations are especially suggestible.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rPr sz="2300" b="1" u="sng"/>
              <a:t>Biofeedback</a:t>
            </a:r>
            <a:r>
              <a:t> </a:t>
            </a:r>
          </a:p>
          <a:p>
            <a:r>
              <a:t>Biofeedback is a system that provides, or “feeds back,” information about something happening in the body. Through biofeedback training, people have learned to control certain bodily functions, such as heart rate. </a:t>
            </a:r>
          </a:p>
          <a:p>
            <a:endParaRPr/>
          </a:p>
          <a:p>
            <a:r>
              <a:t>During a biofeedback session, electrodes are attached to your skin. Finger sensors can also be used. These electrodes/sensors send signals to a monitor, which displays a sound, flash of light, or image that represents your heart and breathing rate, blood pressure, skin temperature, sweating, or muscle activity.</a:t>
            </a:r>
          </a:p>
          <a:p>
            <a:endParaRPr/>
          </a:p>
          <a:p>
            <a:endParaRPr/>
          </a:p>
          <a:p>
            <a:r>
              <a:t>Using biofeedback, people has learn not only to treat tension headaches, but also to lower their heart rates or blood pressure. However, with all treatments, biofeedback should be attempted only under the direct supervision of a medici professional.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r>
              <a:rPr sz="2300" b="1" u="sng"/>
              <a:t>Meditation</a:t>
            </a:r>
            <a:r>
              <a:t> </a:t>
            </a:r>
          </a:p>
          <a:p>
            <a:r>
              <a:t>Meditation is a method some people use to try to narrow their consciousness so that the stresses of the outside world fade away. Numerous techniques have been used to accomplish this. The yogis of India stare at an intricate pattern on a vase or carpet. Other meditators repeat pleasing sounds called mantras, such as oom or sheeereem and mentally focus on these sounds.</a:t>
            </a:r>
          </a:p>
          <a:p>
            <a:r>
              <a:t>   </a:t>
            </a:r>
          </a:p>
          <a:p>
            <a:r>
              <a:t>Al of these methods of meditation share a common thread - they focus on a peaceful, repetitive stimulus. This focus helps people narrow their consciousness and become relaxed. By narrowing their consciousness, people can suspend planning, worrying, and other concerns. Meditation is an important part of some religions, such as Buddhism. Some meditators claim that meditation helps them achieve “oneness with the universe,” pleasure or some great insight. These claims have never been scientifically proven, but evidence does suggest that meditation can help people relax. A study led by Heart Benson, for example, found that meditation can help people lower blood pressure, heart rate and respiration rate.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2" name="Shape 12"/>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13" name="Shape 13"/>
          <p:cNvSpPr>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xfrm>
            <a:off x="12088552"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1" name="Shape 101"/>
          <p:cNvSpPr/>
          <p:nvPr/>
        </p:nvSpPr>
        <p:spPr>
          <a:xfrm>
            <a:off x="508000" y="1771650"/>
            <a:ext cx="1697832" cy="31750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b="1" spc="0">
                <a:solidFill>
                  <a:srgbClr val="E4E4E4"/>
                </a:solidFill>
                <a:latin typeface="Baskerville"/>
                <a:ea typeface="Baskerville"/>
                <a:cs typeface="Baskerville"/>
                <a:sym typeface="Baskerville"/>
              </a:defRPr>
            </a:lvl1pPr>
          </a:lstStyle>
          <a:p>
            <a:r>
              <a:t>“</a:t>
            </a:r>
          </a:p>
        </p:txBody>
      </p:sp>
      <p:sp>
        <p:nvSpPr>
          <p:cNvPr id="102" name="Shape 102"/>
          <p:cNvSpPr>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Type a quote here.</a:t>
            </a:r>
          </a:p>
        </p:txBody>
      </p:sp>
      <p:sp>
        <p:nvSpPr>
          <p:cNvPr id="103" name="Shape 103"/>
          <p:cNvSpPr>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a:solidFill>
                  <a:srgbClr val="6B6D6D"/>
                </a:solidFill>
                <a:latin typeface="Iowan Old Style Italic"/>
                <a:ea typeface="Iowan Old Style Italic"/>
                <a:cs typeface="Iowan Old Style Italic"/>
                <a:sym typeface="Iowan Old Style Italic"/>
              </a:defRPr>
            </a:lvl1pPr>
          </a:lstStyle>
          <a:p>
            <a:r>
              <a:t>-Johnny Appleseed</a:t>
            </a:r>
          </a:p>
        </p:txBody>
      </p:sp>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1" name="Shape 11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12" name="Shape 112"/>
          <p:cNvSpPr>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9" name="Shape 1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copy 3">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26" name="funtheme_star_white.png"/>
          <p:cNvPicPr>
            <a:picLocks noChangeAspect="1"/>
          </p:cNvPicPr>
          <p:nvPr/>
        </p:nvPicPr>
        <p:blipFill>
          <a:blip r:embed="rId3">
            <a:extLst/>
          </a:blip>
          <a:stretch>
            <a:fillRect/>
          </a:stretch>
        </p:blipFill>
        <p:spPr>
          <a:xfrm>
            <a:off x="419100" y="7759700"/>
            <a:ext cx="1612900" cy="1562100"/>
          </a:xfrm>
          <a:prstGeom prst="rect">
            <a:avLst/>
          </a:prstGeom>
          <a:ln w="12700">
            <a:miter lim="400000"/>
          </a:ln>
        </p:spPr>
      </p:pic>
      <p:pic>
        <p:nvPicPr>
          <p:cNvPr id="127" name="funtheme_star-small_white.png"/>
          <p:cNvPicPr>
            <a:picLocks noChangeAspect="1"/>
          </p:cNvPicPr>
          <p:nvPr/>
        </p:nvPicPr>
        <p:blipFill>
          <a:blip r:embed="rId4">
            <a:extLst/>
          </a:blip>
          <a:stretch>
            <a:fillRect/>
          </a:stretch>
        </p:blipFill>
        <p:spPr>
          <a:xfrm>
            <a:off x="11480800" y="304800"/>
            <a:ext cx="1155700" cy="1130300"/>
          </a:xfrm>
          <a:prstGeom prst="rect">
            <a:avLst/>
          </a:prstGeom>
          <a:ln w="12700">
            <a:miter lim="400000"/>
          </a:ln>
        </p:spPr>
      </p:pic>
      <p:sp>
        <p:nvSpPr>
          <p:cNvPr id="128" name="Shape 128"/>
          <p:cNvSpPr/>
          <p:nvPr/>
        </p:nvSpPr>
        <p:spPr>
          <a:xfrm>
            <a:off x="-50800" y="-50800"/>
            <a:ext cx="13081000" cy="9880600"/>
          </a:xfrm>
          <a:prstGeom prst="rect">
            <a:avLst/>
          </a:prstGeom>
          <a:solidFill>
            <a:srgbClr val="FFFFFF"/>
          </a:solidFill>
          <a:ln w="12700">
            <a:miter lim="400000"/>
          </a:ln>
        </p:spPr>
        <p:txBody>
          <a:bodyPr lIns="38100" tIns="38100" rIns="38100" bIns="38100" anchor="ctr"/>
          <a:lstStyle/>
          <a:p>
            <a:pPr algn="ctr" defTabSz="457200">
              <a:lnSpc>
                <a:spcPts val="6000"/>
              </a:lnSpc>
              <a:spcBef>
                <a:spcPts val="0"/>
              </a:spcBef>
              <a:tabLst>
                <a:tab pos="1066800" algn="l"/>
              </a:tabLst>
              <a:defRPr sz="5000" spc="0">
                <a:solidFill>
                  <a:srgbClr val="000000"/>
                </a:solidFill>
                <a:effectLst>
                  <a:outerShdw blurRad="38100" dist="12700" dir="5400000" rotWithShape="0">
                    <a:srgbClr val="000000">
                      <a:alpha val="50000"/>
                    </a:srgbClr>
                  </a:outerShdw>
                </a:effectLst>
                <a:latin typeface="Savoye LET"/>
                <a:ea typeface="Savoye LET"/>
                <a:cs typeface="Savoye LET"/>
                <a:sym typeface="Savoye LET"/>
              </a:defRPr>
            </a:pPr>
            <a:endParaRPr/>
          </a:p>
        </p:txBody>
      </p:sp>
      <p:sp>
        <p:nvSpPr>
          <p:cNvPr id="129" name="Shape 129"/>
          <p:cNvSpPr>
            <a:spLocks noGrp="1"/>
          </p:cNvSpPr>
          <p:nvPr>
            <p:ph type="sldNum" sz="quarter" idx="2"/>
          </p:nvPr>
        </p:nvSpPr>
        <p:spPr>
          <a:xfrm>
            <a:off x="6336394" y="9061450"/>
            <a:ext cx="332012" cy="622300"/>
          </a:xfrm>
          <a:prstGeom prst="rect">
            <a:avLst/>
          </a:prstGeom>
        </p:spPr>
        <p:txBody>
          <a:bodyPr lIns="38100" tIns="38100" rIns="38100" bIns="38100"/>
          <a:lstStyle>
            <a:lvl1pPr algn="ctr" defTabSz="457200">
              <a:lnSpc>
                <a:spcPts val="4300"/>
              </a:lnSpc>
              <a:tabLst>
                <a:tab pos="1066800" algn="l"/>
              </a:tabLst>
              <a:defRPr sz="3600">
                <a:solidFill>
                  <a:srgbClr val="000000"/>
                </a:solidFill>
                <a:latin typeface="Savoye LET"/>
                <a:ea typeface="Savoye LET"/>
                <a:cs typeface="Savoye LET"/>
                <a:sym typeface="Savoye LE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Shape 2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2" name="Shape 22"/>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23" name="Shape 23"/>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4" name="Shape 24"/>
          <p:cNvSpPr>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25" name="Shape 25"/>
          <p:cNvSpPr>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3" name="Shape 33"/>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34" name="Shape 34"/>
          <p:cNvSpPr>
            <a:spLocks noGrp="1"/>
          </p:cNvSpPr>
          <p:nvPr>
            <p:ph type="sldNum" sz="quarter" idx="2"/>
          </p:nvPr>
        </p:nvSpPr>
        <p:spPr>
          <a:xfrm>
            <a:off x="12083465"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Shape 41"/>
          <p:cNvSpPr>
            <a:spLocks noGrp="1"/>
          </p:cNvSpPr>
          <p:nvPr>
            <p:ph type="pic" idx="13"/>
          </p:nvPr>
        </p:nvSpPr>
        <p:spPr>
          <a:xfrm>
            <a:off x="7531100" y="0"/>
            <a:ext cx="5473700" cy="9753600"/>
          </a:xfrm>
          <a:prstGeom prst="rect">
            <a:avLst/>
          </a:prstGeom>
        </p:spPr>
        <p:txBody>
          <a:bodyPr lIns="91439" tIns="45719" rIns="91439" bIns="45719">
            <a:noAutofit/>
          </a:bodyPr>
          <a:lstStyle/>
          <a:p>
            <a:endParaRPr/>
          </a:p>
        </p:txBody>
      </p:sp>
      <p:sp>
        <p:nvSpPr>
          <p:cNvPr id="42" name="Shape 42"/>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3" name="Shape 43"/>
          <p:cNvSpPr>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44" name="Shape 44"/>
          <p:cNvSpPr>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45" name="Shape 45"/>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Shape 52"/>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3" name="Shape 53"/>
          <p:cNvSpPr>
            <a:spLocks noGrp="1"/>
          </p:cNvSpPr>
          <p:nvPr>
            <p:ph type="title"/>
          </p:nvPr>
        </p:nvSpPr>
        <p:spPr>
          <a:prstGeom prst="rect">
            <a:avLst/>
          </a:prstGeom>
        </p:spPr>
        <p:txBody>
          <a:bodyPr/>
          <a:lstStyle/>
          <a:p>
            <a:r>
              <a:t>Title Text</a:t>
            </a:r>
          </a:p>
        </p:txBody>
      </p:sp>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1" name="Shape 61"/>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2" name="Shape 62"/>
          <p:cNvSpPr>
            <a:spLocks noGrp="1"/>
          </p:cNvSpPr>
          <p:nvPr>
            <p:ph type="title"/>
          </p:nvPr>
        </p:nvSpPr>
        <p:spPr>
          <a:prstGeom prst="rect">
            <a:avLst/>
          </a:prstGeom>
        </p:spPr>
        <p:txBody>
          <a:bodyPr/>
          <a:lstStyle/>
          <a:p>
            <a:r>
              <a:t>Title Text</a:t>
            </a:r>
          </a:p>
        </p:txBody>
      </p:sp>
      <p:sp>
        <p:nvSpPr>
          <p:cNvPr id="63" name="Shape 6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Shape 6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1" name="Shape 71"/>
          <p:cNvSpPr>
            <a:spLocks noGrp="1"/>
          </p:cNvSpPr>
          <p:nvPr>
            <p:ph type="pic" idx="13"/>
          </p:nvPr>
        </p:nvSpPr>
        <p:spPr>
          <a:xfrm>
            <a:off x="0" y="0"/>
            <a:ext cx="6438900" cy="9753600"/>
          </a:xfrm>
          <a:prstGeom prst="rect">
            <a:avLst/>
          </a:prstGeom>
        </p:spPr>
        <p:txBody>
          <a:bodyPr lIns="91439" tIns="45719" rIns="91439" bIns="45719">
            <a:noAutofit/>
          </a:bodyPr>
          <a:lstStyle/>
          <a:p>
            <a:endParaRPr/>
          </a:p>
        </p:txBody>
      </p:sp>
      <p:sp>
        <p:nvSpPr>
          <p:cNvPr id="72" name="Shape 72"/>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73" name="Shape 73"/>
          <p:cNvSpPr>
            <a:spLocks noGrp="1"/>
          </p:cNvSpPr>
          <p:nvPr>
            <p:ph type="title"/>
          </p:nvPr>
        </p:nvSpPr>
        <p:spPr>
          <a:xfrm>
            <a:off x="7023100" y="723900"/>
            <a:ext cx="5397500" cy="723900"/>
          </a:xfrm>
          <a:prstGeom prst="rect">
            <a:avLst/>
          </a:prstGeom>
        </p:spPr>
        <p:txBody>
          <a:bodyPr/>
          <a:lstStyle/>
          <a:p>
            <a:r>
              <a:t>Title Text</a:t>
            </a:r>
          </a:p>
        </p:txBody>
      </p:sp>
      <p:sp>
        <p:nvSpPr>
          <p:cNvPr id="74" name="Shape 74"/>
          <p:cNvSpPr>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Body Level One</a:t>
            </a:r>
          </a:p>
          <a:p>
            <a:pPr lvl="1"/>
            <a:r>
              <a:t>Body Level Two</a:t>
            </a:r>
          </a:p>
          <a:p>
            <a:pPr lvl="2"/>
            <a:r>
              <a:t>Body Level Three</a:t>
            </a:r>
          </a:p>
          <a:p>
            <a:pPr lvl="3"/>
            <a:r>
              <a:t>Body Level Four</a:t>
            </a:r>
          </a:p>
          <a:p>
            <a:pPr lvl="4"/>
            <a:r>
              <a:t>Body Level Five</a:t>
            </a: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2" name="Shape 8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0" name="Shape 90"/>
          <p:cNvSpPr>
            <a:spLocks noGrp="1"/>
          </p:cNvSpPr>
          <p:nvPr>
            <p:ph type="pic" idx="13"/>
          </p:nvPr>
        </p:nvSpPr>
        <p:spPr>
          <a:xfrm>
            <a:off x="571500" y="571500"/>
            <a:ext cx="7429500" cy="7315200"/>
          </a:xfrm>
          <a:prstGeom prst="rect">
            <a:avLst/>
          </a:prstGeom>
        </p:spPr>
        <p:txBody>
          <a:bodyPr lIns="91439" tIns="45719" rIns="91439" bIns="45719">
            <a:noAutofit/>
          </a:bodyPr>
          <a:lstStyle/>
          <a:p>
            <a:endParaRPr/>
          </a:p>
        </p:txBody>
      </p:sp>
      <p:sp>
        <p:nvSpPr>
          <p:cNvPr id="91" name="Shape 91"/>
          <p:cNvSpPr>
            <a:spLocks noGrp="1"/>
          </p:cNvSpPr>
          <p:nvPr>
            <p:ph type="pic" sz="quarter" idx="14"/>
          </p:nvPr>
        </p:nvSpPr>
        <p:spPr>
          <a:xfrm>
            <a:off x="8128000" y="571500"/>
            <a:ext cx="4305300" cy="3594100"/>
          </a:xfrm>
          <a:prstGeom prst="rect">
            <a:avLst/>
          </a:prstGeom>
        </p:spPr>
        <p:txBody>
          <a:bodyPr lIns="91439" tIns="45719" rIns="91439" bIns="45719">
            <a:noAutofit/>
          </a:bodyPr>
          <a:lstStyle/>
          <a:p>
            <a:endParaRPr/>
          </a:p>
        </p:txBody>
      </p:sp>
      <p:sp>
        <p:nvSpPr>
          <p:cNvPr id="92" name="Shape 92"/>
          <p:cNvSpPr>
            <a:spLocks noGrp="1"/>
          </p:cNvSpPr>
          <p:nvPr>
            <p:ph type="pic" sz="quarter" idx="15"/>
          </p:nvPr>
        </p:nvSpPr>
        <p:spPr>
          <a:xfrm>
            <a:off x="8128000" y="4292600"/>
            <a:ext cx="4305300" cy="3594100"/>
          </a:xfrm>
          <a:prstGeom prst="rect">
            <a:avLst/>
          </a:prstGeom>
        </p:spPr>
        <p:txBody>
          <a:bodyPr lIns="91439" tIns="45719" rIns="91439" bIns="45719">
            <a:noAutofit/>
          </a:bodyPr>
          <a:lstStyle/>
          <a:p>
            <a:endParaRPr/>
          </a:p>
        </p:txBody>
      </p:sp>
      <p:sp>
        <p:nvSpPr>
          <p:cNvPr id="93" name="Shape 93"/>
          <p:cNvSpPr>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spc="28">
                <a:latin typeface="Iowan Old Style Italic"/>
                <a:ea typeface="Iowan Old Style Italic"/>
                <a:cs typeface="Iowan Old Style Italic"/>
                <a:sym typeface="Iowan Old Style Italic"/>
              </a:defRPr>
            </a:lvl1pPr>
            <a:lvl2pPr marL="0" indent="228600">
              <a:spcBef>
                <a:spcPts val="1400"/>
              </a:spcBef>
              <a:buSzTx/>
              <a:buFontTx/>
              <a:buNone/>
              <a:defRPr sz="2800" spc="28">
                <a:latin typeface="Iowan Old Style Italic"/>
                <a:ea typeface="Iowan Old Style Italic"/>
                <a:cs typeface="Iowan Old Style Italic"/>
                <a:sym typeface="Iowan Old Style Italic"/>
              </a:defRPr>
            </a:lvl2pPr>
            <a:lvl3pPr marL="0" indent="457200">
              <a:spcBef>
                <a:spcPts val="1400"/>
              </a:spcBef>
              <a:buSzTx/>
              <a:buFontTx/>
              <a:buNone/>
              <a:defRPr sz="2800" spc="28">
                <a:latin typeface="Iowan Old Style Italic"/>
                <a:ea typeface="Iowan Old Style Italic"/>
                <a:cs typeface="Iowan Old Style Italic"/>
                <a:sym typeface="Iowan Old Style Italic"/>
              </a:defRPr>
            </a:lvl3pPr>
            <a:lvl4pPr marL="0" indent="685800">
              <a:spcBef>
                <a:spcPts val="1400"/>
              </a:spcBef>
              <a:buSzTx/>
              <a:buFontTx/>
              <a:buNone/>
              <a:defRPr sz="2800" spc="28">
                <a:latin typeface="Iowan Old Style Italic"/>
                <a:ea typeface="Iowan Old Style Italic"/>
                <a:cs typeface="Iowan Old Style Italic"/>
                <a:sym typeface="Iowan Old Style Italic"/>
              </a:defRPr>
            </a:lvl4pPr>
            <a:lvl5pPr marL="0" indent="914400">
              <a:spcBef>
                <a:spcPts val="1400"/>
              </a:spcBef>
              <a:buSzTx/>
              <a:buFontTx/>
              <a:buNone/>
              <a:defRPr sz="2800" spc="28">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71500" y="723900"/>
            <a:ext cx="11861800" cy="723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Title Text</a:t>
            </a:r>
          </a:p>
        </p:txBody>
      </p:sp>
      <p:sp>
        <p:nvSpPr>
          <p:cNvPr id="3" name="Shape 3"/>
          <p:cNvSpPr>
            <a:spLocks noGrp="1"/>
          </p:cNvSpPr>
          <p:nvPr>
            <p:ph type="body" idx="1"/>
          </p:nvPr>
        </p:nvSpPr>
        <p:spPr>
          <a:xfrm>
            <a:off x="571500" y="1803400"/>
            <a:ext cx="11861800" cy="72263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sz="1600" spc="0">
                <a:solidFill>
                  <a:srgbClr val="747676"/>
                </a:solidFill>
                <a:latin typeface="DIN Alternate"/>
                <a:ea typeface="DIN Alternate"/>
                <a:cs typeface="DIN Alternate"/>
                <a:sym typeface="DIN Alternat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1pPr>
      <a:lvl2pPr marL="0" marR="0" indent="228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2pPr>
      <a:lvl3pPr marL="0" marR="0" indent="457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3pPr>
      <a:lvl4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4pPr>
      <a:lvl5pPr marL="0" marR="0" indent="914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5pPr>
      <a:lvl6pPr marL="0" marR="0" indent="11430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6pPr>
      <a:lvl7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7pPr>
      <a:lvl8pPr marL="0" marR="0" indent="1600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8pPr>
      <a:lvl9pPr marL="0" marR="0" indent="1828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p:bodyStyle>
    <p:otherStyle>
      <a:lvl1pPr marL="0" marR="0" indent="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8" name="wWYGRXb.jpg"/>
          <p:cNvPicPr>
            <a:picLocks noChangeAspect="1"/>
          </p:cNvPicPr>
          <p:nvPr/>
        </p:nvPicPr>
        <p:blipFill>
          <a:blip r:embed="rId3">
            <a:extLst/>
          </a:blip>
          <a:stretch>
            <a:fillRect/>
          </a:stretch>
        </p:blipFill>
        <p:spPr>
          <a:xfrm>
            <a:off x="0" y="812800"/>
            <a:ext cx="13004800" cy="8128000"/>
          </a:xfrm>
          <a:prstGeom prst="rect">
            <a:avLst/>
          </a:prstGeom>
          <a:ln w="12700">
            <a:miter lim="400000"/>
          </a:ln>
        </p:spPr>
      </p:pic>
      <p:sp>
        <p:nvSpPr>
          <p:cNvPr id="139" name="Shape 139"/>
          <p:cNvSpPr>
            <a:spLocks noGrp="1"/>
          </p:cNvSpPr>
          <p:nvPr>
            <p:ph type="body" idx="13"/>
          </p:nvPr>
        </p:nvSpPr>
        <p:spPr>
          <a:xfrm>
            <a:off x="564510" y="9165569"/>
            <a:ext cx="11875780" cy="3"/>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40" name="Shape 140"/>
          <p:cNvSpPr>
            <a:spLocks noGrp="1"/>
          </p:cNvSpPr>
          <p:nvPr>
            <p:ph type="ctrTitle"/>
          </p:nvPr>
        </p:nvSpPr>
        <p:spPr>
          <a:xfrm>
            <a:off x="571500" y="191191"/>
            <a:ext cx="11861800" cy="1912212"/>
          </a:xfrm>
          <a:prstGeom prst="rect">
            <a:avLst/>
          </a:prstGeom>
          <a:effectLst>
            <a:outerShdw blurRad="152400" dist="89775" dir="2700000" rotWithShape="0">
              <a:srgbClr val="010102"/>
            </a:outerShdw>
          </a:effectLst>
        </p:spPr>
        <p:txBody>
          <a:bodyPr/>
          <a:lstStyle>
            <a:lvl1pPr defTabSz="508254">
              <a:defRPr sz="10527" b="1">
                <a:solidFill>
                  <a:srgbClr val="CBCBCB"/>
                </a:solidFill>
                <a:latin typeface="Arial"/>
                <a:ea typeface="Arial"/>
                <a:cs typeface="Arial"/>
                <a:sym typeface="Arial"/>
              </a:defRPr>
            </a:lvl1pPr>
          </a:lstStyle>
          <a:p>
            <a:r>
              <a:t>Consciousness</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62" name="Hypnosis_GettyImages-3346392-1024x576.jpg"/>
          <p:cNvPicPr>
            <a:picLocks noChangeAspect="1"/>
          </p:cNvPicPr>
          <p:nvPr/>
        </p:nvPicPr>
        <p:blipFill>
          <a:blip r:embed="rId5" cstate="print">
            <a:extLst>
              <a:ext uri="{28A0092B-C50C-407E-A947-70E740481C1C}">
                <a14:useLocalDpi xmlns:a14="http://schemas.microsoft.com/office/drawing/2010/main"/>
              </a:ext>
            </a:extLst>
          </a:blip>
          <a:srcRect r="33383"/>
          <a:stretch>
            <a:fillRect/>
          </a:stretch>
        </p:blipFill>
        <p:spPr>
          <a:xfrm>
            <a:off x="5188253" y="2533037"/>
            <a:ext cx="7794336" cy="6581386"/>
          </a:xfrm>
          <a:prstGeom prst="rect">
            <a:avLst/>
          </a:prstGeom>
          <a:ln w="12700">
            <a:miter lim="400000"/>
          </a:ln>
        </p:spPr>
      </p:pic>
      <p:pic>
        <p:nvPicPr>
          <p:cNvPr id="563" name="ScoobDooClip.mp4"/>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57150" y="853852"/>
            <a:ext cx="12985131" cy="8853499"/>
          </a:xfrm>
          <a:prstGeom prst="rect">
            <a:avLst/>
          </a:prstGeom>
          <a:ln w="12700">
            <a:miter lim="400000"/>
          </a:ln>
        </p:spPr>
      </p:pic>
      <p:sp>
        <p:nvSpPr>
          <p:cNvPr id="564" name="Shape 564"/>
          <p:cNvSpPr/>
          <p:nvPr/>
        </p:nvSpPr>
        <p:spPr>
          <a:xfrm>
            <a:off x="564510" y="9165569"/>
            <a:ext cx="1187578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565" name="Shape 565"/>
          <p:cNvSpPr/>
          <p:nvPr/>
        </p:nvSpPr>
        <p:spPr>
          <a:xfrm>
            <a:off x="7687403" y="5484419"/>
            <a:ext cx="5053315" cy="3438187"/>
          </a:xfrm>
          <a:prstGeom prst="roundRect">
            <a:avLst>
              <a:gd name="adj" fmla="val 13225"/>
            </a:avLst>
          </a:prstGeom>
          <a:solidFill>
            <a:srgbClr val="000000"/>
          </a:solidFill>
          <a:ln w="25400">
            <a:solidFill>
              <a:srgbClr val="FFFFFF"/>
            </a:solidFill>
            <a:miter lim="400000"/>
          </a:ln>
        </p:spPr>
        <p:txBody>
          <a:bodyPr lIns="50800" tIns="50800" rIns="50800" bIns="50800" anchor="ctr"/>
          <a:lstStyle/>
          <a:p>
            <a:pPr algn="ctr">
              <a:spcBef>
                <a:spcPts val="0"/>
              </a:spcBef>
              <a:defRPr sz="2600" spc="0">
                <a:solidFill>
                  <a:srgbClr val="FFFFFF"/>
                </a:solidFill>
                <a:latin typeface="Helvetica Light"/>
                <a:ea typeface="Helvetica Light"/>
                <a:cs typeface="Helvetica Light"/>
                <a:sym typeface="Helvetica Light"/>
              </a:defRPr>
            </a:pPr>
            <a:endParaRPr/>
          </a:p>
        </p:txBody>
      </p:sp>
      <p:sp>
        <p:nvSpPr>
          <p:cNvPr id="566" name="Shape 566"/>
          <p:cNvSpPr/>
          <p:nvPr/>
        </p:nvSpPr>
        <p:spPr>
          <a:xfrm>
            <a:off x="7756505" y="5797847"/>
            <a:ext cx="5185685" cy="2958506"/>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nchor="ctr">
            <a:spAutoFit/>
          </a:bodyPr>
          <a:lstStyle/>
          <a:p>
            <a:pPr marL="436114" indent="-436114" defTabSz="457200">
              <a:lnSpc>
                <a:spcPts val="3800"/>
              </a:lnSpc>
              <a:spcBef>
                <a:spcPts val="1300"/>
              </a:spcBef>
              <a:tabLst>
                <a:tab pos="4267200" algn="l"/>
                <a:tab pos="8724900" algn="l"/>
              </a:tabLst>
              <a:defRPr sz="3200" spc="0">
                <a:solidFill>
                  <a:srgbClr val="FFFFFF"/>
                </a:solidFill>
                <a:latin typeface="Arial"/>
                <a:ea typeface="Arial"/>
                <a:cs typeface="Arial"/>
                <a:sym typeface="Arial"/>
              </a:defRPr>
            </a:pPr>
            <a:r>
              <a:rPr b="1"/>
              <a:t>1</a:t>
            </a:r>
            <a:r>
              <a:t>. Altered state of consciousness in which people become deeply relaxed &amp; highly suggestible to changes in behaviors</a:t>
            </a:r>
          </a:p>
        </p:txBody>
      </p:sp>
      <p:sp>
        <p:nvSpPr>
          <p:cNvPr id="567" name="Shape 567"/>
          <p:cNvSpPr/>
          <p:nvPr/>
        </p:nvSpPr>
        <p:spPr>
          <a:xfrm rot="21360000">
            <a:off x="8016085" y="4740851"/>
            <a:ext cx="3922590" cy="1079501"/>
          </a:xfrm>
          <a:prstGeom prst="rect">
            <a:avLst/>
          </a:prstGeom>
          <a:ln w="12700">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463784" indent="-463784" algn="ctr" defTabSz="457200">
              <a:lnSpc>
                <a:spcPts val="7500"/>
              </a:lnSpc>
              <a:spcBef>
                <a:spcPts val="0"/>
              </a:spcBef>
              <a:tabLst>
                <a:tab pos="4267200" algn="l"/>
                <a:tab pos="8724900" algn="l"/>
              </a:tabLst>
              <a:defRPr sz="6300" b="1" i="1" spc="0">
                <a:solidFill>
                  <a:srgbClr val="FFFFFF"/>
                </a:solidFill>
                <a:effectLst>
                  <a:outerShdw blurRad="38100" dist="50800" dir="2760000" rotWithShape="0">
                    <a:srgbClr val="000000"/>
                  </a:outerShdw>
                </a:effectLst>
                <a:latin typeface="Century Gothic"/>
                <a:ea typeface="Century Gothic"/>
                <a:cs typeface="Century Gothic"/>
                <a:sym typeface="Century Gothic"/>
              </a:defRPr>
            </a:lvl1pPr>
          </a:lstStyle>
          <a:p>
            <a:r>
              <a:t>HYPNOSIS</a:t>
            </a:r>
          </a:p>
        </p:txBody>
      </p:sp>
      <p:grpSp>
        <p:nvGrpSpPr>
          <p:cNvPr id="570" name="Group 570"/>
          <p:cNvGrpSpPr/>
          <p:nvPr/>
        </p:nvGrpSpPr>
        <p:grpSpPr>
          <a:xfrm>
            <a:off x="810353" y="3116287"/>
            <a:ext cx="5085536" cy="6060319"/>
            <a:chOff x="0" y="0"/>
            <a:chExt cx="5085534" cy="6060318"/>
          </a:xfrm>
        </p:grpSpPr>
        <p:sp>
          <p:nvSpPr>
            <p:cNvPr id="568" name="Shape 568"/>
            <p:cNvSpPr/>
            <p:nvPr/>
          </p:nvSpPr>
          <p:spPr>
            <a:xfrm>
              <a:off x="0" y="0"/>
              <a:ext cx="5053314" cy="6060319"/>
            </a:xfrm>
            <a:prstGeom prst="roundRect">
              <a:avLst>
                <a:gd name="adj" fmla="val 8998"/>
              </a:avLst>
            </a:prstGeom>
            <a:solidFill>
              <a:srgbClr val="CE0400"/>
            </a:solidFill>
            <a:ln w="25400" cap="flat">
              <a:solidFill>
                <a:srgbClr val="FFFFFF"/>
              </a:solidFill>
              <a:prstDash val="solid"/>
              <a:miter lim="400000"/>
            </a:ln>
            <a:effectLst/>
          </p:spPr>
          <p:txBody>
            <a:bodyPr wrap="square" lIns="50800" tIns="50800" rIns="50800" bIns="50800" numCol="1" anchor="ctr">
              <a:noAutofit/>
            </a:bodyPr>
            <a:lstStyle/>
            <a:p>
              <a:pPr algn="ctr">
                <a:spcBef>
                  <a:spcPts val="0"/>
                </a:spcBef>
                <a:defRPr sz="2600" spc="0">
                  <a:solidFill>
                    <a:srgbClr val="FFFFFF"/>
                  </a:solidFill>
                  <a:latin typeface="Helvetica Light"/>
                  <a:ea typeface="Helvetica Light"/>
                  <a:cs typeface="Helvetica Light"/>
                  <a:sym typeface="Helvetica Light"/>
                </a:defRPr>
              </a:pPr>
              <a:endParaRPr/>
            </a:p>
          </p:txBody>
        </p:sp>
        <p:sp>
          <p:nvSpPr>
            <p:cNvPr id="569" name="Shape 569"/>
            <p:cNvSpPr/>
            <p:nvPr/>
          </p:nvSpPr>
          <p:spPr>
            <a:xfrm>
              <a:off x="93835" y="189138"/>
              <a:ext cx="4991700" cy="57791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marL="346944" indent="-346944" defTabSz="457200">
                <a:lnSpc>
                  <a:spcPts val="3400"/>
                </a:lnSpc>
                <a:spcBef>
                  <a:spcPts val="1300"/>
                </a:spcBef>
                <a:tabLst>
                  <a:tab pos="4267200" algn="l"/>
                  <a:tab pos="8724900" algn="l"/>
                </a:tabLst>
                <a:defRPr sz="2900" spc="0">
                  <a:solidFill>
                    <a:srgbClr val="FFFFFF"/>
                  </a:solidFill>
                  <a:latin typeface="Arial"/>
                  <a:ea typeface="Arial"/>
                  <a:cs typeface="Arial"/>
                  <a:sym typeface="Arial"/>
                </a:defRPr>
              </a:pPr>
              <a:r>
                <a:rPr dirty="0"/>
                <a:t>• People in hypnosis lose control &amp; can be made to say or do whatever the hypnotist wants.</a:t>
              </a:r>
            </a:p>
            <a:p>
              <a:pPr marL="346944" indent="-346944" defTabSz="457200">
                <a:lnSpc>
                  <a:spcPts val="3400"/>
                </a:lnSpc>
                <a:spcBef>
                  <a:spcPts val="1300"/>
                </a:spcBef>
                <a:tabLst>
                  <a:tab pos="4267200" algn="l"/>
                  <a:tab pos="8724900" algn="l"/>
                </a:tabLst>
                <a:defRPr sz="2900" spc="0">
                  <a:solidFill>
                    <a:srgbClr val="FFFFFF"/>
                  </a:solidFill>
                  <a:latin typeface="Arial"/>
                  <a:ea typeface="Arial"/>
                  <a:cs typeface="Arial"/>
                  <a:sym typeface="Arial"/>
                </a:defRPr>
              </a:pPr>
              <a:r>
                <a:rPr dirty="0"/>
                <a:t>• People may not be able to come out of hypnosis.</a:t>
              </a:r>
            </a:p>
            <a:p>
              <a:pPr marL="346944" indent="-346944" defTabSz="457200">
                <a:lnSpc>
                  <a:spcPts val="3400"/>
                </a:lnSpc>
                <a:spcBef>
                  <a:spcPts val="1300"/>
                </a:spcBef>
                <a:tabLst>
                  <a:tab pos="4267200" algn="l"/>
                  <a:tab pos="8724900" algn="l"/>
                </a:tabLst>
                <a:defRPr sz="2900" spc="0">
                  <a:solidFill>
                    <a:srgbClr val="FFFFFF"/>
                  </a:solidFill>
                  <a:latin typeface="Arial"/>
                  <a:ea typeface="Arial"/>
                  <a:cs typeface="Arial"/>
                  <a:sym typeface="Arial"/>
                </a:defRPr>
              </a:pPr>
              <a:r>
                <a:rPr dirty="0"/>
                <a:t>• Hypnosis only affects weak-willed people.</a:t>
              </a:r>
            </a:p>
            <a:p>
              <a:pPr marL="346944" indent="-346944" defTabSz="457200">
                <a:lnSpc>
                  <a:spcPts val="3400"/>
                </a:lnSpc>
                <a:spcBef>
                  <a:spcPts val="1300"/>
                </a:spcBef>
                <a:tabLst>
                  <a:tab pos="4267200" algn="l"/>
                  <a:tab pos="8724900" algn="l"/>
                </a:tabLst>
                <a:defRPr sz="2900" spc="0">
                  <a:solidFill>
                    <a:srgbClr val="FFFFFF"/>
                  </a:solidFill>
                  <a:latin typeface="Arial"/>
                  <a:ea typeface="Arial"/>
                  <a:cs typeface="Arial"/>
                  <a:sym typeface="Arial"/>
                </a:defRPr>
              </a:pPr>
              <a:r>
                <a:rPr dirty="0"/>
                <a:t>• Hypnosis enhances the accuracy of memory.</a:t>
              </a:r>
            </a:p>
            <a:p>
              <a:pPr marL="346944" indent="-346944" defTabSz="457200">
                <a:lnSpc>
                  <a:spcPts val="3400"/>
                </a:lnSpc>
                <a:spcBef>
                  <a:spcPts val="1300"/>
                </a:spcBef>
                <a:tabLst>
                  <a:tab pos="4267200" algn="l"/>
                  <a:tab pos="8724900" algn="l"/>
                </a:tabLst>
                <a:defRPr sz="2900" spc="0">
                  <a:solidFill>
                    <a:srgbClr val="FFFFFF"/>
                  </a:solidFill>
                  <a:latin typeface="Arial"/>
                  <a:ea typeface="Arial"/>
                  <a:cs typeface="Arial"/>
                  <a:sym typeface="Arial"/>
                </a:defRPr>
              </a:pPr>
              <a:r>
                <a:rPr dirty="0"/>
                <a:t>• Hypnosis enables people to re-experience a past life.</a:t>
              </a:r>
            </a:p>
          </p:txBody>
        </p:sp>
      </p:grpSp>
      <p:sp>
        <p:nvSpPr>
          <p:cNvPr id="571" name="Shape 571"/>
          <p:cNvSpPr/>
          <p:nvPr/>
        </p:nvSpPr>
        <p:spPr>
          <a:xfrm rot="21360000">
            <a:off x="409163" y="2203449"/>
            <a:ext cx="6658869" cy="1079501"/>
          </a:xfrm>
          <a:prstGeom prst="rect">
            <a:avLst/>
          </a:prstGeom>
          <a:ln w="12700">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463784" indent="-463784" algn="ctr" defTabSz="457200">
              <a:lnSpc>
                <a:spcPts val="7500"/>
              </a:lnSpc>
              <a:spcBef>
                <a:spcPts val="0"/>
              </a:spcBef>
              <a:tabLst>
                <a:tab pos="4267200" algn="l"/>
                <a:tab pos="8724900" algn="l"/>
              </a:tabLst>
              <a:defRPr sz="6300" b="1" i="1" spc="0">
                <a:solidFill>
                  <a:srgbClr val="FFFFFF"/>
                </a:solidFill>
                <a:effectLst>
                  <a:outerShdw blurRad="38100" dist="50800" dir="2760000" rotWithShape="0">
                    <a:srgbClr val="000000"/>
                  </a:outerShdw>
                </a:effectLst>
                <a:latin typeface="Century Gothic"/>
                <a:ea typeface="Century Gothic"/>
                <a:cs typeface="Century Gothic"/>
                <a:sym typeface="Century Gothic"/>
              </a:defRPr>
            </a:lvl1pPr>
          </a:lstStyle>
          <a:p>
            <a:r>
              <a:rPr dirty="0"/>
              <a:t>HYPNOSIS MYTHS</a:t>
            </a:r>
          </a:p>
        </p:txBody>
      </p:sp>
      <p:sp>
        <p:nvSpPr>
          <p:cNvPr id="572" name="Shape 572"/>
          <p:cNvSpPr>
            <a:spLocks noGrp="1"/>
          </p:cNvSpPr>
          <p:nvPr>
            <p:ph type="ctrTitle"/>
          </p:nvPr>
        </p:nvSpPr>
        <p:spPr>
          <a:xfrm>
            <a:off x="452702" y="58304"/>
            <a:ext cx="12502930" cy="1383798"/>
          </a:xfrm>
          <a:prstGeom prst="rect">
            <a:avLst/>
          </a:prstGeom>
          <a:effectLst>
            <a:outerShdw blurRad="469900" dir="2700000" rotWithShape="0">
              <a:srgbClr val="000000"/>
            </a:outerShdw>
          </a:effectLst>
        </p:spPr>
        <p:txBody>
          <a:bodyPr>
            <a:noAutofit/>
          </a:bodyPr>
          <a:lstStyle>
            <a:lvl1pPr algn="l">
              <a:defRPr sz="9800" b="1" spc="979">
                <a:solidFill>
                  <a:srgbClr val="CBCBCB"/>
                </a:solidFill>
                <a:latin typeface="Arial"/>
                <a:ea typeface="Arial"/>
                <a:cs typeface="Arial"/>
                <a:sym typeface="Arial"/>
              </a:defRPr>
            </a:lvl1pPr>
          </a:lstStyle>
          <a:p>
            <a:r>
              <a:t>III. Hypnosis</a:t>
            </a: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 xmlns:p14="http://schemas.microsoft.com/office/powerpoint/2010/main" Requires="p14">
      <p:transition spd="slow">
        <p14:prism dir="d"/>
      </p:transition>
    </mc:Choice>
    <mc:Fallback xmlns="" xmlns:p14="http://schemas.microsoft.com/office/powerpoint/2010/main">
      <p:transition spd="med">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41666" fill="hold"/>
                                            <p:tgtEl>
                                              <p:spTgt spid="563"/>
                                            </p:tgtEl>
                                          </p:cBhvr>
                                        </p:cmd>
                                      </p:childTnLst>
                                    </p:cTn>
                                  </p:par>
                                </p:childTnLst>
                              </p:cTn>
                            </p:par>
                            <p:par>
                              <p:cTn id="7" fill="hold">
                                <p:stCondLst>
                                  <p:cond delay="0"/>
                                </p:stCondLst>
                                <p:childTnLst>
                                  <p:par>
                                    <p:cTn id="8" presetID="2" presetClass="entr" presetSubtype="8" fill="hold" grpId="2" nodeType="afterEffect" p14:presetBounceEnd="61000">
                                      <p:stCondLst>
                                        <p:cond delay="21500"/>
                                      </p:stCondLst>
                                      <p:iterate>
                                        <p:tmAbs val="0"/>
                                      </p:iterate>
                                      <p:childTnLst>
                                        <p:set>
                                          <p:cBhvr>
                                            <p:cTn id="9" fill="hold"/>
                                            <p:tgtEl>
                                              <p:spTgt spid="570"/>
                                            </p:tgtEl>
                                            <p:attrNameLst>
                                              <p:attrName>style.visibility</p:attrName>
                                            </p:attrNameLst>
                                          </p:cBhvr>
                                          <p:to>
                                            <p:strVal val="visible"/>
                                          </p:to>
                                        </p:set>
                                        <p:anim calcmode="lin" valueType="num" p14:bounceEnd="61000">
                                          <p:cBhvr>
                                            <p:cTn id="10" dur="1000" fill="hold"/>
                                            <p:tgtEl>
                                              <p:spTgt spid="570"/>
                                            </p:tgtEl>
                                            <p:attrNameLst>
                                              <p:attrName>ppt_x</p:attrName>
                                            </p:attrNameLst>
                                          </p:cBhvr>
                                          <p:tavLst>
                                            <p:tav tm="0">
                                              <p:val>
                                                <p:strVal val="0-#ppt_w/2"/>
                                              </p:val>
                                            </p:tav>
                                            <p:tav tm="100000">
                                              <p:val>
                                                <p:strVal val="#ppt_x"/>
                                              </p:val>
                                            </p:tav>
                                          </p:tavLst>
                                        </p:anim>
                                        <p:anim calcmode="lin" valueType="num" p14:bounceEnd="61000">
                                          <p:cBhvr>
                                            <p:cTn id="11" dur="1000" fill="hold"/>
                                            <p:tgtEl>
                                              <p:spTgt spid="570"/>
                                            </p:tgtEl>
                                            <p:attrNameLst>
                                              <p:attrName>ppt_y</p:attrName>
                                            </p:attrNameLst>
                                          </p:cBhvr>
                                          <p:tavLst>
                                            <p:tav tm="0">
                                              <p:val>
                                                <p:strVal val="#ppt_y"/>
                                              </p:val>
                                            </p:tav>
                                            <p:tav tm="100000">
                                              <p:val>
                                                <p:strVal val="#ppt_y"/>
                                              </p:val>
                                            </p:tav>
                                          </p:tavLst>
                                        </p:anim>
                                      </p:childTnLst>
                                    </p:cTn>
                                  </p:par>
                                </p:childTnLst>
                              </p:cTn>
                            </p:par>
                            <p:par>
                              <p:cTn id="12" fill="hold">
                                <p:stCondLst>
                                  <p:cond delay="22500"/>
                                </p:stCondLst>
                                <p:childTnLst>
                                  <p:par>
                                    <p:cTn id="13" presetID="2" presetClass="entr" presetSubtype="4" fill="hold" grpId="3" nodeType="afterEffect" p14:presetBounceEnd="65333">
                                      <p:stCondLst>
                                        <p:cond delay="0"/>
                                      </p:stCondLst>
                                      <p:iterate>
                                        <p:tmAbs val="0"/>
                                      </p:iterate>
                                      <p:childTnLst>
                                        <p:set>
                                          <p:cBhvr>
                                            <p:cTn id="14" fill="hold"/>
                                            <p:tgtEl>
                                              <p:spTgt spid="571"/>
                                            </p:tgtEl>
                                            <p:attrNameLst>
                                              <p:attrName>style.visibility</p:attrName>
                                            </p:attrNameLst>
                                          </p:cBhvr>
                                          <p:to>
                                            <p:strVal val="visible"/>
                                          </p:to>
                                        </p:set>
                                        <p:anim calcmode="lin" valueType="num" p14:bounceEnd="65333">
                                          <p:cBhvr>
                                            <p:cTn id="15" dur="750" fill="hold"/>
                                            <p:tgtEl>
                                              <p:spTgt spid="571"/>
                                            </p:tgtEl>
                                            <p:attrNameLst>
                                              <p:attrName>ppt_x</p:attrName>
                                            </p:attrNameLst>
                                          </p:cBhvr>
                                          <p:tavLst>
                                            <p:tav tm="0">
                                              <p:val>
                                                <p:strVal val="#ppt_x"/>
                                              </p:val>
                                            </p:tav>
                                            <p:tav tm="100000">
                                              <p:val>
                                                <p:strVal val="#ppt_x"/>
                                              </p:val>
                                            </p:tav>
                                          </p:tavLst>
                                        </p:anim>
                                        <p:anim calcmode="lin" valueType="num" p14:bounceEnd="65333">
                                          <p:cBhvr>
                                            <p:cTn id="16" dur="750" fill="hold"/>
                                            <p:tgtEl>
                                              <p:spTgt spid="571"/>
                                            </p:tgtEl>
                                            <p:attrNameLst>
                                              <p:attrName>ppt_y</p:attrName>
                                            </p:attrNameLst>
                                          </p:cBhvr>
                                          <p:tavLst>
                                            <p:tav tm="0">
                                              <p:val>
                                                <p:strVal val="1+#ppt_h/2"/>
                                              </p:val>
                                            </p:tav>
                                            <p:tav tm="100000">
                                              <p:val>
                                                <p:strVal val="#ppt_y"/>
                                              </p:val>
                                            </p:tav>
                                          </p:tavLst>
                                        </p:anim>
                                      </p:childTnLst>
                                    </p:cTn>
                                  </p:par>
                                </p:childTnLst>
                              </p:cTn>
                            </p:par>
                            <p:par>
                              <p:cTn id="17" fill="hold">
                                <p:stCondLst>
                                  <p:cond delay="23250"/>
                                </p:stCondLst>
                                <p:childTnLst>
                                  <p:par>
                                    <p:cTn id="18" presetID="4" presetClass="exit" presetSubtype="32" fill="hold" grpId="4" nodeType="afterEffect">
                                      <p:stCondLst>
                                        <p:cond delay="2750"/>
                                      </p:stCondLst>
                                      <p:iterate>
                                        <p:tmAbs val="0"/>
                                      </p:iterate>
                                      <p:childTnLst>
                                        <p:animEffect transition="out" filter="box(out)">
                                          <p:cBhvr>
                                            <p:cTn id="19" dur="1000" fill="hold"/>
                                            <p:tgtEl>
                                              <p:spTgt spid="563"/>
                                            </p:tgtEl>
                                          </p:cBhvr>
                                        </p:animEffect>
                                        <p:set>
                                          <p:cBhvr>
                                            <p:cTn id="20" fill="hold">
                                              <p:stCondLst>
                                                <p:cond delay="999"/>
                                              </p:stCondLst>
                                            </p:cTn>
                                            <p:tgtEl>
                                              <p:spTgt spid="56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5" nodeType="clickEffect">
                                      <p:stCondLst>
                                        <p:cond delay="0"/>
                                      </p:stCondLst>
                                      <p:iterate>
                                        <p:tmAbs val="0"/>
                                      </p:iterate>
                                      <p:childTnLst>
                                        <p:set>
                                          <p:cBhvr>
                                            <p:cTn id="24" fill="hold"/>
                                            <p:tgtEl>
                                              <p:spTgt spid="565"/>
                                            </p:tgtEl>
                                            <p:attrNameLst>
                                              <p:attrName>style.visibility</p:attrName>
                                            </p:attrNameLst>
                                          </p:cBhvr>
                                          <p:to>
                                            <p:strVal val="visible"/>
                                          </p:to>
                                        </p:set>
                                        <p:animEffect transition="in" filter="box(out)">
                                          <p:cBhvr>
                                            <p:cTn id="25" dur="1000"/>
                                            <p:tgtEl>
                                              <p:spTgt spid="565"/>
                                            </p:tgtEl>
                                          </p:cBhvr>
                                        </p:animEffect>
                                      </p:childTnLst>
                                    </p:cTn>
                                  </p:par>
                                  <p:par>
                                    <p:cTn id="26" presetID="4" presetClass="entr" presetSubtype="32" fill="hold" grpId="6" nodeType="withEffect">
                                      <p:stCondLst>
                                        <p:cond delay="500"/>
                                      </p:stCondLst>
                                      <p:iterate>
                                        <p:tmAbs val="0"/>
                                      </p:iterate>
                                      <p:childTnLst>
                                        <p:set>
                                          <p:cBhvr>
                                            <p:cTn id="27" fill="hold"/>
                                            <p:tgtEl>
                                              <p:spTgt spid="566"/>
                                            </p:tgtEl>
                                            <p:attrNameLst>
                                              <p:attrName>style.visibility</p:attrName>
                                            </p:attrNameLst>
                                          </p:cBhvr>
                                          <p:to>
                                            <p:strVal val="visible"/>
                                          </p:to>
                                        </p:set>
                                        <p:animEffect transition="in" filter="box(out)">
                                          <p:cBhvr>
                                            <p:cTn id="28" dur="1000"/>
                                            <p:tgtEl>
                                              <p:spTgt spid="566"/>
                                            </p:tgtEl>
                                          </p:cBhvr>
                                        </p:animEffect>
                                      </p:childTnLst>
                                    </p:cTn>
                                  </p:par>
                                  <p:par>
                                    <p:cTn id="29" presetID="2" presetClass="entr" presetSubtype="4" fill="hold" grpId="7" nodeType="withEffect">
                                      <p:stCondLst>
                                        <p:cond delay="400"/>
                                      </p:stCondLst>
                                      <p:iterate>
                                        <p:tmAbs val="0"/>
                                      </p:iterate>
                                      <p:childTnLst>
                                        <p:set>
                                          <p:cBhvr>
                                            <p:cTn id="30" fill="hold"/>
                                            <p:tgtEl>
                                              <p:spTgt spid="567"/>
                                            </p:tgtEl>
                                            <p:attrNameLst>
                                              <p:attrName>style.visibility</p:attrName>
                                            </p:attrNameLst>
                                          </p:cBhvr>
                                          <p:to>
                                            <p:strVal val="visible"/>
                                          </p:to>
                                        </p:set>
                                        <p:anim calcmode="lin" valueType="num">
                                          <p:cBhvr>
                                            <p:cTn id="31" dur="1000" fill="hold"/>
                                            <p:tgtEl>
                                              <p:spTgt spid="567"/>
                                            </p:tgtEl>
                                            <p:attrNameLst>
                                              <p:attrName>ppt_x</p:attrName>
                                            </p:attrNameLst>
                                          </p:cBhvr>
                                          <p:tavLst>
                                            <p:tav tm="0">
                                              <p:val>
                                                <p:strVal val="#ppt_x"/>
                                              </p:val>
                                            </p:tav>
                                            <p:tav tm="100000">
                                              <p:val>
                                                <p:strVal val="#ppt_x"/>
                                              </p:val>
                                            </p:tav>
                                          </p:tavLst>
                                        </p:anim>
                                        <p:anim calcmode="lin" valueType="num">
                                          <p:cBhvr>
                                            <p:cTn id="32" dur="1000" fill="hold"/>
                                            <p:tgtEl>
                                              <p:spTgt spid="567"/>
                                            </p:tgtEl>
                                            <p:attrNameLst>
                                              <p:attrName>ppt_y</p:attrName>
                                            </p:attrNameLst>
                                          </p:cBhvr>
                                          <p:tavLst>
                                            <p:tav tm="0">
                                              <p:val>
                                                <p:strVal val="1+#ppt_h/2"/>
                                              </p:val>
                                            </p:tav>
                                            <p:tav tm="100000">
                                              <p:val>
                                                <p:strVal val="#ppt_y"/>
                                              </p:val>
                                            </p:tav>
                                          </p:tavLst>
                                        </p:anim>
                                      </p:childTnLst>
                                    </p:cTn>
                                  </p:par>
                                  <p:par>
                                    <p:cTn id="33" presetID="4" presetClass="exit" presetSubtype="32" fill="hold" grpId="8" nodeType="withEffect">
                                      <p:stCondLst>
                                        <p:cond delay="400"/>
                                      </p:stCondLst>
                                      <p:iterate>
                                        <p:tmAbs val="0"/>
                                      </p:iterate>
                                      <p:childTnLst>
                                        <p:animEffect transition="out" filter="box(out)">
                                          <p:cBhvr>
                                            <p:cTn id="34" dur="1000" fill="hold"/>
                                            <p:tgtEl>
                                              <p:spTgt spid="571"/>
                                            </p:tgtEl>
                                          </p:cBhvr>
                                        </p:animEffect>
                                        <p:set>
                                          <p:cBhvr>
                                            <p:cTn id="35" fill="hold">
                                              <p:stCondLst>
                                                <p:cond delay="999"/>
                                              </p:stCondLst>
                                            </p:cTn>
                                            <p:tgtEl>
                                              <p:spTgt spid="571"/>
                                            </p:tgtEl>
                                            <p:attrNameLst>
                                              <p:attrName>style.visibility</p:attrName>
                                            </p:attrNameLst>
                                          </p:cBhvr>
                                          <p:to>
                                            <p:strVal val="hidden"/>
                                          </p:to>
                                        </p:set>
                                      </p:childTnLst>
                                    </p:cTn>
                                  </p:par>
                                  <p:par>
                                    <p:cTn id="36" presetID="4" presetClass="exit" presetSubtype="32" fill="hold" grpId="9" nodeType="withEffect">
                                      <p:stCondLst>
                                        <p:cond delay="400"/>
                                      </p:stCondLst>
                                      <p:iterate>
                                        <p:tmAbs val="0"/>
                                      </p:iterate>
                                      <p:childTnLst>
                                        <p:animEffect transition="out" filter="box(out)">
                                          <p:cBhvr>
                                            <p:cTn id="37" dur="1000" fill="hold"/>
                                            <p:tgtEl>
                                              <p:spTgt spid="570"/>
                                            </p:tgtEl>
                                          </p:cBhvr>
                                        </p:animEffect>
                                        <p:set>
                                          <p:cBhvr>
                                            <p:cTn id="38" fill="hold">
                                              <p:stCondLst>
                                                <p:cond delay="999"/>
                                              </p:stCondLst>
                                            </p:cTn>
                                            <p:tgtEl>
                                              <p:spTgt spid="570"/>
                                            </p:tgtEl>
                                            <p:attrNameLst>
                                              <p:attrName>style.visibility</p:attrName>
                                            </p:attrNameLst>
                                          </p:cBhvr>
                                          <p:to>
                                            <p:strVal val="hidden"/>
                                          </p:to>
                                        </p:set>
                                      </p:childTnLst>
                                    </p:cTn>
                                  </p:par>
                                  <p:par>
                                    <p:cTn id="39" presetID="-1" presetClass="path" presetSubtype="0" accel="50000" decel="50000" fill="hold" nodeType="withEffect">
                                      <p:stCondLst>
                                        <p:cond delay="400"/>
                                      </p:stCondLst>
                                      <p:childTnLst>
                                        <p:animMotion origin="layout" path="M 0.000000 0.000000 L -0.400879 -0.000000" pathEditMode="relative">
                                          <p:cBhvr>
                                            <p:cTn id="40" dur="1000" fill="hold"/>
                                            <p:tgtEl>
                                              <p:spTgt spid="5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video>
                  <p:cMediaNode vol="100000">
                    <p:cTn id="41" fill="hold" display="0">
                      <p:stCondLst>
                        <p:cond delay="indefinite"/>
                      </p:stCondLst>
                    </p:cTn>
                    <p:tgtEl>
                      <p:spTgt spid="563"/>
                    </p:tgtEl>
                  </p:cMediaNode>
                </p:video>
              </p:childTnLst>
            </p:cTn>
          </p:par>
        </p:tnLst>
        <p:bldLst>
          <p:bldP spid="563" grpId="4" animBg="1" advAuto="0"/>
          <p:bldP spid="565" grpId="5" animBg="1" advAuto="0"/>
          <p:bldP spid="566" grpId="6" animBg="1" advAuto="0"/>
          <p:bldP spid="567" grpId="7" animBg="1" advAuto="0"/>
          <p:bldP spid="570" grpId="2" animBg="1" advAuto="0"/>
          <p:bldP spid="570" grpId="9" animBg="1" advAuto="0"/>
          <p:bldP spid="571" grpId="3" animBg="1" advAuto="0"/>
          <p:bldP spid="571" grpId="8"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41666" fill="hold"/>
                                            <p:tgtEl>
                                              <p:spTgt spid="563"/>
                                            </p:tgtEl>
                                          </p:cBhvr>
                                        </p:cmd>
                                      </p:childTnLst>
                                    </p:cTn>
                                  </p:par>
                                </p:childTnLst>
                              </p:cTn>
                            </p:par>
                            <p:par>
                              <p:cTn id="7" fill="hold">
                                <p:stCondLst>
                                  <p:cond delay="0"/>
                                </p:stCondLst>
                                <p:childTnLst>
                                  <p:par>
                                    <p:cTn id="8" presetID="2" presetClass="entr" presetSubtype="8" fill="hold" grpId="2" nodeType="afterEffect">
                                      <p:stCondLst>
                                        <p:cond delay="21500"/>
                                      </p:stCondLst>
                                      <p:iterate>
                                        <p:tmAbs val="0"/>
                                      </p:iterate>
                                      <p:childTnLst>
                                        <p:set>
                                          <p:cBhvr>
                                            <p:cTn id="9" fill="hold"/>
                                            <p:tgtEl>
                                              <p:spTgt spid="570"/>
                                            </p:tgtEl>
                                            <p:attrNameLst>
                                              <p:attrName>style.visibility</p:attrName>
                                            </p:attrNameLst>
                                          </p:cBhvr>
                                          <p:to>
                                            <p:strVal val="visible"/>
                                          </p:to>
                                        </p:set>
                                        <p:anim calcmode="lin" valueType="num">
                                          <p:cBhvr>
                                            <p:cTn id="10" dur="1000" fill="hold"/>
                                            <p:tgtEl>
                                              <p:spTgt spid="570"/>
                                            </p:tgtEl>
                                            <p:attrNameLst>
                                              <p:attrName>ppt_x</p:attrName>
                                            </p:attrNameLst>
                                          </p:cBhvr>
                                          <p:tavLst>
                                            <p:tav tm="0">
                                              <p:val>
                                                <p:strVal val="0-#ppt_w/2"/>
                                              </p:val>
                                            </p:tav>
                                            <p:tav tm="100000">
                                              <p:val>
                                                <p:strVal val="#ppt_x"/>
                                              </p:val>
                                            </p:tav>
                                          </p:tavLst>
                                        </p:anim>
                                        <p:anim calcmode="lin" valueType="num">
                                          <p:cBhvr>
                                            <p:cTn id="11" dur="1000" fill="hold"/>
                                            <p:tgtEl>
                                              <p:spTgt spid="570"/>
                                            </p:tgtEl>
                                            <p:attrNameLst>
                                              <p:attrName>ppt_y</p:attrName>
                                            </p:attrNameLst>
                                          </p:cBhvr>
                                          <p:tavLst>
                                            <p:tav tm="0">
                                              <p:val>
                                                <p:strVal val="#ppt_y"/>
                                              </p:val>
                                            </p:tav>
                                            <p:tav tm="100000">
                                              <p:val>
                                                <p:strVal val="#ppt_y"/>
                                              </p:val>
                                            </p:tav>
                                          </p:tavLst>
                                        </p:anim>
                                      </p:childTnLst>
                                    </p:cTn>
                                  </p:par>
                                </p:childTnLst>
                              </p:cTn>
                            </p:par>
                            <p:par>
                              <p:cTn id="12" fill="hold">
                                <p:stCondLst>
                                  <p:cond delay="22500"/>
                                </p:stCondLst>
                                <p:childTnLst>
                                  <p:par>
                                    <p:cTn id="13" presetID="2" presetClass="entr" presetSubtype="4" fill="hold" grpId="3" nodeType="afterEffect">
                                      <p:stCondLst>
                                        <p:cond delay="0"/>
                                      </p:stCondLst>
                                      <p:iterate>
                                        <p:tmAbs val="0"/>
                                      </p:iterate>
                                      <p:childTnLst>
                                        <p:set>
                                          <p:cBhvr>
                                            <p:cTn id="14" fill="hold"/>
                                            <p:tgtEl>
                                              <p:spTgt spid="571"/>
                                            </p:tgtEl>
                                            <p:attrNameLst>
                                              <p:attrName>style.visibility</p:attrName>
                                            </p:attrNameLst>
                                          </p:cBhvr>
                                          <p:to>
                                            <p:strVal val="visible"/>
                                          </p:to>
                                        </p:set>
                                        <p:anim calcmode="lin" valueType="num">
                                          <p:cBhvr>
                                            <p:cTn id="15" dur="750" fill="hold"/>
                                            <p:tgtEl>
                                              <p:spTgt spid="571"/>
                                            </p:tgtEl>
                                            <p:attrNameLst>
                                              <p:attrName>ppt_x</p:attrName>
                                            </p:attrNameLst>
                                          </p:cBhvr>
                                          <p:tavLst>
                                            <p:tav tm="0">
                                              <p:val>
                                                <p:strVal val="#ppt_x"/>
                                              </p:val>
                                            </p:tav>
                                            <p:tav tm="100000">
                                              <p:val>
                                                <p:strVal val="#ppt_x"/>
                                              </p:val>
                                            </p:tav>
                                          </p:tavLst>
                                        </p:anim>
                                        <p:anim calcmode="lin" valueType="num">
                                          <p:cBhvr>
                                            <p:cTn id="16" dur="750" fill="hold"/>
                                            <p:tgtEl>
                                              <p:spTgt spid="571"/>
                                            </p:tgtEl>
                                            <p:attrNameLst>
                                              <p:attrName>ppt_y</p:attrName>
                                            </p:attrNameLst>
                                          </p:cBhvr>
                                          <p:tavLst>
                                            <p:tav tm="0">
                                              <p:val>
                                                <p:strVal val="1+#ppt_h/2"/>
                                              </p:val>
                                            </p:tav>
                                            <p:tav tm="100000">
                                              <p:val>
                                                <p:strVal val="#ppt_y"/>
                                              </p:val>
                                            </p:tav>
                                          </p:tavLst>
                                        </p:anim>
                                      </p:childTnLst>
                                    </p:cTn>
                                  </p:par>
                                </p:childTnLst>
                              </p:cTn>
                            </p:par>
                            <p:par>
                              <p:cTn id="17" fill="hold">
                                <p:stCondLst>
                                  <p:cond delay="23250"/>
                                </p:stCondLst>
                                <p:childTnLst>
                                  <p:par>
                                    <p:cTn id="18" presetID="4" presetClass="exit" presetSubtype="32" fill="hold" grpId="4" nodeType="afterEffect">
                                      <p:stCondLst>
                                        <p:cond delay="2750"/>
                                      </p:stCondLst>
                                      <p:iterate>
                                        <p:tmAbs val="0"/>
                                      </p:iterate>
                                      <p:childTnLst>
                                        <p:animEffect transition="out" filter="box(out)">
                                          <p:cBhvr>
                                            <p:cTn id="19" dur="1000" fill="hold"/>
                                            <p:tgtEl>
                                              <p:spTgt spid="563"/>
                                            </p:tgtEl>
                                          </p:cBhvr>
                                        </p:animEffect>
                                        <p:set>
                                          <p:cBhvr>
                                            <p:cTn id="20" fill="hold">
                                              <p:stCondLst>
                                                <p:cond delay="999"/>
                                              </p:stCondLst>
                                            </p:cTn>
                                            <p:tgtEl>
                                              <p:spTgt spid="56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5" nodeType="clickEffect">
                                      <p:stCondLst>
                                        <p:cond delay="0"/>
                                      </p:stCondLst>
                                      <p:iterate>
                                        <p:tmAbs val="0"/>
                                      </p:iterate>
                                      <p:childTnLst>
                                        <p:set>
                                          <p:cBhvr>
                                            <p:cTn id="24" fill="hold"/>
                                            <p:tgtEl>
                                              <p:spTgt spid="565"/>
                                            </p:tgtEl>
                                            <p:attrNameLst>
                                              <p:attrName>style.visibility</p:attrName>
                                            </p:attrNameLst>
                                          </p:cBhvr>
                                          <p:to>
                                            <p:strVal val="visible"/>
                                          </p:to>
                                        </p:set>
                                        <p:animEffect transition="in" filter="box(out)">
                                          <p:cBhvr>
                                            <p:cTn id="25" dur="1000"/>
                                            <p:tgtEl>
                                              <p:spTgt spid="565"/>
                                            </p:tgtEl>
                                          </p:cBhvr>
                                        </p:animEffect>
                                      </p:childTnLst>
                                    </p:cTn>
                                  </p:par>
                                  <p:par>
                                    <p:cTn id="26" presetID="4" presetClass="entr" presetSubtype="32" fill="hold" grpId="6" nodeType="withEffect">
                                      <p:stCondLst>
                                        <p:cond delay="500"/>
                                      </p:stCondLst>
                                      <p:iterate>
                                        <p:tmAbs val="0"/>
                                      </p:iterate>
                                      <p:childTnLst>
                                        <p:set>
                                          <p:cBhvr>
                                            <p:cTn id="27" fill="hold"/>
                                            <p:tgtEl>
                                              <p:spTgt spid="566"/>
                                            </p:tgtEl>
                                            <p:attrNameLst>
                                              <p:attrName>style.visibility</p:attrName>
                                            </p:attrNameLst>
                                          </p:cBhvr>
                                          <p:to>
                                            <p:strVal val="visible"/>
                                          </p:to>
                                        </p:set>
                                        <p:animEffect transition="in" filter="box(out)">
                                          <p:cBhvr>
                                            <p:cTn id="28" dur="1000"/>
                                            <p:tgtEl>
                                              <p:spTgt spid="566"/>
                                            </p:tgtEl>
                                          </p:cBhvr>
                                        </p:animEffect>
                                      </p:childTnLst>
                                    </p:cTn>
                                  </p:par>
                                  <p:par>
                                    <p:cTn id="29" presetID="2" presetClass="entr" presetSubtype="4" fill="hold" grpId="7" nodeType="withEffect">
                                      <p:stCondLst>
                                        <p:cond delay="400"/>
                                      </p:stCondLst>
                                      <p:iterate>
                                        <p:tmAbs val="0"/>
                                      </p:iterate>
                                      <p:childTnLst>
                                        <p:set>
                                          <p:cBhvr>
                                            <p:cTn id="30" fill="hold"/>
                                            <p:tgtEl>
                                              <p:spTgt spid="567"/>
                                            </p:tgtEl>
                                            <p:attrNameLst>
                                              <p:attrName>style.visibility</p:attrName>
                                            </p:attrNameLst>
                                          </p:cBhvr>
                                          <p:to>
                                            <p:strVal val="visible"/>
                                          </p:to>
                                        </p:set>
                                        <p:anim calcmode="lin" valueType="num">
                                          <p:cBhvr>
                                            <p:cTn id="31" dur="1000" fill="hold"/>
                                            <p:tgtEl>
                                              <p:spTgt spid="567"/>
                                            </p:tgtEl>
                                            <p:attrNameLst>
                                              <p:attrName>ppt_x</p:attrName>
                                            </p:attrNameLst>
                                          </p:cBhvr>
                                          <p:tavLst>
                                            <p:tav tm="0">
                                              <p:val>
                                                <p:strVal val="#ppt_x"/>
                                              </p:val>
                                            </p:tav>
                                            <p:tav tm="100000">
                                              <p:val>
                                                <p:strVal val="#ppt_x"/>
                                              </p:val>
                                            </p:tav>
                                          </p:tavLst>
                                        </p:anim>
                                        <p:anim calcmode="lin" valueType="num">
                                          <p:cBhvr>
                                            <p:cTn id="32" dur="1000" fill="hold"/>
                                            <p:tgtEl>
                                              <p:spTgt spid="567"/>
                                            </p:tgtEl>
                                            <p:attrNameLst>
                                              <p:attrName>ppt_y</p:attrName>
                                            </p:attrNameLst>
                                          </p:cBhvr>
                                          <p:tavLst>
                                            <p:tav tm="0">
                                              <p:val>
                                                <p:strVal val="1+#ppt_h/2"/>
                                              </p:val>
                                            </p:tav>
                                            <p:tav tm="100000">
                                              <p:val>
                                                <p:strVal val="#ppt_y"/>
                                              </p:val>
                                            </p:tav>
                                          </p:tavLst>
                                        </p:anim>
                                      </p:childTnLst>
                                    </p:cTn>
                                  </p:par>
                                  <p:par>
                                    <p:cTn id="33" presetID="4" presetClass="exit" presetSubtype="32" fill="hold" grpId="8" nodeType="withEffect">
                                      <p:stCondLst>
                                        <p:cond delay="400"/>
                                      </p:stCondLst>
                                      <p:iterate>
                                        <p:tmAbs val="0"/>
                                      </p:iterate>
                                      <p:childTnLst>
                                        <p:animEffect transition="out" filter="box(out)">
                                          <p:cBhvr>
                                            <p:cTn id="34" dur="1000" fill="hold"/>
                                            <p:tgtEl>
                                              <p:spTgt spid="571"/>
                                            </p:tgtEl>
                                          </p:cBhvr>
                                        </p:animEffect>
                                        <p:set>
                                          <p:cBhvr>
                                            <p:cTn id="35" fill="hold">
                                              <p:stCondLst>
                                                <p:cond delay="999"/>
                                              </p:stCondLst>
                                            </p:cTn>
                                            <p:tgtEl>
                                              <p:spTgt spid="571"/>
                                            </p:tgtEl>
                                            <p:attrNameLst>
                                              <p:attrName>style.visibility</p:attrName>
                                            </p:attrNameLst>
                                          </p:cBhvr>
                                          <p:to>
                                            <p:strVal val="hidden"/>
                                          </p:to>
                                        </p:set>
                                      </p:childTnLst>
                                    </p:cTn>
                                  </p:par>
                                  <p:par>
                                    <p:cTn id="36" presetID="4" presetClass="exit" presetSubtype="32" fill="hold" grpId="9" nodeType="withEffect">
                                      <p:stCondLst>
                                        <p:cond delay="400"/>
                                      </p:stCondLst>
                                      <p:iterate>
                                        <p:tmAbs val="0"/>
                                      </p:iterate>
                                      <p:childTnLst>
                                        <p:animEffect transition="out" filter="box(out)">
                                          <p:cBhvr>
                                            <p:cTn id="37" dur="1000" fill="hold"/>
                                            <p:tgtEl>
                                              <p:spTgt spid="570"/>
                                            </p:tgtEl>
                                          </p:cBhvr>
                                        </p:animEffect>
                                        <p:set>
                                          <p:cBhvr>
                                            <p:cTn id="38" fill="hold">
                                              <p:stCondLst>
                                                <p:cond delay="999"/>
                                              </p:stCondLst>
                                            </p:cTn>
                                            <p:tgtEl>
                                              <p:spTgt spid="570"/>
                                            </p:tgtEl>
                                            <p:attrNameLst>
                                              <p:attrName>style.visibility</p:attrName>
                                            </p:attrNameLst>
                                          </p:cBhvr>
                                          <p:to>
                                            <p:strVal val="hidden"/>
                                          </p:to>
                                        </p:set>
                                      </p:childTnLst>
                                    </p:cTn>
                                  </p:par>
                                  <p:par>
                                    <p:cTn id="39" presetID="-1" presetClass="path" presetSubtype="0" accel="50000" decel="50000" fill="hold" nodeType="withEffect">
                                      <p:stCondLst>
                                        <p:cond delay="400"/>
                                      </p:stCondLst>
                                      <p:childTnLst>
                                        <p:animMotion origin="layout" path="M 0.000000 0.000000 L -0.400879 -0.000000" pathEditMode="relative">
                                          <p:cBhvr>
                                            <p:cTn id="40" dur="1000" fill="hold"/>
                                            <p:tgtEl>
                                              <p:spTgt spid="5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video>
                  <p:cMediaNode vol="100000">
                    <p:cTn id="41" fill="hold" display="0">
                      <p:stCondLst>
                        <p:cond delay="indefinite"/>
                      </p:stCondLst>
                    </p:cTn>
                    <p:tgtEl>
                      <p:spTgt spid="563"/>
                    </p:tgtEl>
                  </p:cMediaNode>
                </p:video>
              </p:childTnLst>
            </p:cTn>
          </p:par>
        </p:tnLst>
        <p:bldLst>
          <p:bldP spid="563" grpId="4" animBg="1" advAuto="0"/>
          <p:bldP spid="565" grpId="5" animBg="1" advAuto="0"/>
          <p:bldP spid="566" grpId="6" animBg="1" advAuto="0"/>
          <p:bldP spid="567" grpId="7" animBg="1" advAuto="0"/>
          <p:bldP spid="570" grpId="2" animBg="1" advAuto="0"/>
          <p:bldP spid="570" grpId="9" animBg="1" advAuto="0"/>
          <p:bldP spid="571" grpId="3" animBg="1" advAuto="0"/>
          <p:bldP spid="571" grpId="8" animBg="1" advAuto="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76" name="hypnosis-title-image_tcm7-188273.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1447800"/>
            <a:ext cx="13004800" cy="8250001"/>
          </a:xfrm>
          <a:prstGeom prst="rect">
            <a:avLst/>
          </a:prstGeom>
          <a:ln w="12700">
            <a:miter lim="400000"/>
          </a:ln>
        </p:spPr>
      </p:pic>
      <p:sp>
        <p:nvSpPr>
          <p:cNvPr id="577" name="Shape 577"/>
          <p:cNvSpPr/>
          <p:nvPr/>
        </p:nvSpPr>
        <p:spPr>
          <a:xfrm>
            <a:off x="564510" y="9165569"/>
            <a:ext cx="1187578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578" name="Shape 578"/>
          <p:cNvSpPr>
            <a:spLocks noGrp="1"/>
          </p:cNvSpPr>
          <p:nvPr>
            <p:ph type="ctrTitle"/>
          </p:nvPr>
        </p:nvSpPr>
        <p:spPr>
          <a:xfrm>
            <a:off x="452702" y="58304"/>
            <a:ext cx="12502930" cy="1383798"/>
          </a:xfrm>
          <a:prstGeom prst="rect">
            <a:avLst/>
          </a:prstGeom>
          <a:effectLst>
            <a:outerShdw blurRad="469900" dir="2700000" rotWithShape="0">
              <a:srgbClr val="000000"/>
            </a:outerShdw>
          </a:effectLst>
        </p:spPr>
        <p:txBody>
          <a:bodyPr>
            <a:noAutofit/>
          </a:bodyPr>
          <a:lstStyle>
            <a:lvl1pPr algn="l">
              <a:defRPr sz="9800" b="1" spc="979">
                <a:solidFill>
                  <a:srgbClr val="CBCBCB"/>
                </a:solidFill>
                <a:latin typeface="Arial"/>
                <a:ea typeface="Arial"/>
                <a:cs typeface="Arial"/>
                <a:sym typeface="Arial"/>
              </a:defRPr>
            </a:lvl1pPr>
          </a:lstStyle>
          <a:p>
            <a:r>
              <a:t>III. Hypnosis</a:t>
            </a:r>
          </a:p>
        </p:txBody>
      </p:sp>
      <p:sp>
        <p:nvSpPr>
          <p:cNvPr id="579" name="Shape 579"/>
          <p:cNvSpPr/>
          <p:nvPr/>
        </p:nvSpPr>
        <p:spPr>
          <a:xfrm>
            <a:off x="810353" y="4546897"/>
            <a:ext cx="5053315" cy="4629709"/>
          </a:xfrm>
          <a:prstGeom prst="roundRect">
            <a:avLst>
              <a:gd name="adj" fmla="val 9821"/>
            </a:avLst>
          </a:prstGeom>
          <a:solidFill>
            <a:srgbClr val="000000"/>
          </a:solidFill>
          <a:ln w="25400">
            <a:solidFill>
              <a:srgbClr val="FFFFFF"/>
            </a:solidFill>
            <a:miter lim="400000"/>
          </a:ln>
        </p:spPr>
        <p:txBody>
          <a:bodyPr lIns="50800" tIns="50800" rIns="50800" bIns="50800" anchor="ctr"/>
          <a:lstStyle/>
          <a:p>
            <a:pPr algn="ctr">
              <a:spcBef>
                <a:spcPts val="0"/>
              </a:spcBef>
              <a:defRPr sz="2600" spc="0">
                <a:solidFill>
                  <a:srgbClr val="FFFFFF"/>
                </a:solidFill>
                <a:latin typeface="Helvetica Light"/>
                <a:ea typeface="Helvetica Light"/>
                <a:cs typeface="Helvetica Light"/>
                <a:sym typeface="Helvetica Light"/>
              </a:defRPr>
            </a:pPr>
            <a:endParaRPr/>
          </a:p>
        </p:txBody>
      </p:sp>
      <p:sp>
        <p:nvSpPr>
          <p:cNvPr id="580" name="Shape 580"/>
          <p:cNvSpPr/>
          <p:nvPr/>
        </p:nvSpPr>
        <p:spPr>
          <a:xfrm>
            <a:off x="980388" y="4703880"/>
            <a:ext cx="4991701" cy="431574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436114" indent="-436114" defTabSz="457200">
              <a:lnSpc>
                <a:spcPts val="4300"/>
              </a:lnSpc>
              <a:spcBef>
                <a:spcPts val="1300"/>
              </a:spcBef>
              <a:tabLst>
                <a:tab pos="4267200" algn="l"/>
                <a:tab pos="8724900" algn="l"/>
              </a:tabLst>
              <a:defRPr sz="3600" spc="0">
                <a:solidFill>
                  <a:srgbClr val="FFFFFF"/>
                </a:solidFill>
                <a:latin typeface="Arial"/>
                <a:ea typeface="Arial"/>
                <a:cs typeface="Arial"/>
                <a:sym typeface="Arial"/>
              </a:defRPr>
            </a:pPr>
            <a:r>
              <a:t>By Freud</a:t>
            </a:r>
          </a:p>
          <a:p>
            <a:pPr marL="436114" indent="-436114" defTabSz="457200">
              <a:lnSpc>
                <a:spcPts val="4300"/>
              </a:lnSpc>
              <a:spcBef>
                <a:spcPts val="1300"/>
              </a:spcBef>
              <a:tabLst>
                <a:tab pos="4267200" algn="l"/>
                <a:tab pos="8724900" algn="l"/>
              </a:tabLst>
              <a:defRPr sz="3600" spc="0">
                <a:solidFill>
                  <a:srgbClr val="FFFFFF"/>
                </a:solidFill>
                <a:latin typeface="Arial"/>
                <a:ea typeface="Arial"/>
                <a:cs typeface="Arial"/>
                <a:sym typeface="Arial"/>
              </a:defRPr>
            </a:pPr>
            <a:r>
              <a:t>Used hypnosis to: </a:t>
            </a:r>
          </a:p>
          <a:p>
            <a:pPr marL="436114" indent="-436114" defTabSz="457200">
              <a:lnSpc>
                <a:spcPts val="4300"/>
              </a:lnSpc>
              <a:spcBef>
                <a:spcPts val="1300"/>
              </a:spcBef>
              <a:tabLst>
                <a:tab pos="4267200" algn="l"/>
                <a:tab pos="8724900" algn="l"/>
              </a:tabLst>
              <a:defRPr sz="3600" spc="0">
                <a:solidFill>
                  <a:srgbClr val="FFFFFF"/>
                </a:solidFill>
                <a:latin typeface="Arial"/>
                <a:ea typeface="Arial"/>
                <a:cs typeface="Arial"/>
                <a:sym typeface="Arial"/>
              </a:defRPr>
            </a:pPr>
            <a:r>
              <a:t>• remove somatoform disorders</a:t>
            </a:r>
          </a:p>
          <a:p>
            <a:pPr marL="436114" indent="-436114" defTabSz="457200">
              <a:lnSpc>
                <a:spcPts val="4300"/>
              </a:lnSpc>
              <a:spcBef>
                <a:spcPts val="1300"/>
              </a:spcBef>
              <a:tabLst>
                <a:tab pos="4267200" algn="l"/>
                <a:tab pos="8724900" algn="l"/>
              </a:tabLst>
              <a:defRPr sz="3600" spc="0">
                <a:solidFill>
                  <a:srgbClr val="FFFFFF"/>
                </a:solidFill>
                <a:latin typeface="Arial"/>
                <a:ea typeface="Arial"/>
                <a:cs typeface="Arial"/>
                <a:sym typeface="Arial"/>
              </a:defRPr>
            </a:pPr>
            <a:r>
              <a:t>• access hidden memories from subconscious</a:t>
            </a:r>
          </a:p>
        </p:txBody>
      </p:sp>
      <p:sp>
        <p:nvSpPr>
          <p:cNvPr id="581" name="Shape 581"/>
          <p:cNvSpPr/>
          <p:nvPr/>
        </p:nvSpPr>
        <p:spPr>
          <a:xfrm rot="21360000">
            <a:off x="208892" y="3640625"/>
            <a:ext cx="7438766" cy="939801"/>
          </a:xfrm>
          <a:prstGeom prst="rect">
            <a:avLst/>
          </a:prstGeom>
          <a:ln w="12700">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463784" indent="-463784" defTabSz="457200">
              <a:lnSpc>
                <a:spcPts val="6400"/>
              </a:lnSpc>
              <a:spcBef>
                <a:spcPts val="0"/>
              </a:spcBef>
              <a:tabLst>
                <a:tab pos="4267200" algn="l"/>
                <a:tab pos="8724900" algn="l"/>
              </a:tabLst>
              <a:defRPr sz="5400" b="1" i="1" spc="0">
                <a:solidFill>
                  <a:srgbClr val="FFFFFF"/>
                </a:solidFill>
                <a:effectLst>
                  <a:outerShdw blurRad="38100" dist="50800" dir="2760000" rotWithShape="0">
                    <a:srgbClr val="000000"/>
                  </a:outerShdw>
                </a:effectLst>
                <a:latin typeface="Century Gothic"/>
                <a:ea typeface="Century Gothic"/>
                <a:cs typeface="Century Gothic"/>
                <a:sym typeface="Century Gothic"/>
              </a:defRPr>
            </a:lvl1pPr>
          </a:lstStyle>
          <a:p>
            <a:r>
              <a:rPr dirty="0"/>
              <a:t>Approach of Hypnosis</a:t>
            </a:r>
          </a:p>
        </p:txBody>
      </p:sp>
      <p:pic>
        <p:nvPicPr>
          <p:cNvPr id="582" name="Freud Transparent.png"/>
          <p:cNvPicPr>
            <a:picLocks noChangeAspect="1"/>
          </p:cNvPicPr>
          <p:nvPr/>
        </p:nvPicPr>
        <p:blipFill>
          <a:blip r:embed="rId4">
            <a:extLst/>
          </a:blip>
          <a:stretch>
            <a:fillRect/>
          </a:stretch>
        </p:blipFill>
        <p:spPr>
          <a:xfrm>
            <a:off x="7636319" y="2196969"/>
            <a:ext cx="5357193" cy="7588091"/>
          </a:xfrm>
          <a:prstGeom prst="rect">
            <a:avLst/>
          </a:prstGeom>
          <a:ln w="12700">
            <a:miter lim="400000"/>
          </a:ln>
          <a:effectLst>
            <a:outerShdw blurRad="215900" dir="2700000" rotWithShape="0">
              <a:srgbClr val="000000"/>
            </a:outerShdw>
          </a:effectLst>
        </p:spPr>
      </p:pic>
      <p:sp>
        <p:nvSpPr>
          <p:cNvPr id="583" name="Shape 583"/>
          <p:cNvSpPr/>
          <p:nvPr/>
        </p:nvSpPr>
        <p:spPr>
          <a:xfrm>
            <a:off x="9939714" y="9134063"/>
            <a:ext cx="3001306" cy="545921"/>
          </a:xfrm>
          <a:prstGeom prst="rect">
            <a:avLst/>
          </a:prstGeom>
          <a:ln w="12700">
            <a:miter lim="400000"/>
          </a:ln>
          <a:effectLst>
            <a:outerShdw blurRad="215900" dir="27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406400">
              <a:spcBef>
                <a:spcPts val="0"/>
              </a:spcBef>
              <a:defRPr sz="3100" b="1" spc="0">
                <a:solidFill>
                  <a:srgbClr val="FFFFFF"/>
                </a:solidFill>
                <a:effectLst>
                  <a:outerShdw blurRad="50800" dir="18900000" rotWithShape="0">
                    <a:srgbClr val="000000"/>
                  </a:outerShdw>
                </a:effectLst>
                <a:latin typeface="Arial"/>
                <a:ea typeface="Arial"/>
                <a:cs typeface="Arial"/>
                <a:sym typeface="Arial"/>
              </a:defRPr>
            </a:lvl1pPr>
          </a:lstStyle>
          <a:p>
            <a:pPr>
              <a:defRPr sz="2100"/>
            </a:pPr>
            <a:r>
              <a:rPr sz="3100"/>
              <a:t>Sigmund Freud</a:t>
            </a: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 xmlns:p14="http://schemas.microsoft.com/office/powerpoint/2010/main" Requires="p14">
      <p:transition spd="slow">
        <p14:prism dir="d"/>
      </p:transition>
    </mc:Choice>
    <mc:Fallback xmlns="" xmlns:p14="http://schemas.microsoft.com/office/powerpoint/2010/main">
      <p:transition spd="med">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14:presetBounceEnd="40000">
                                      <p:stCondLst>
                                        <p:cond delay="0"/>
                                      </p:stCondLst>
                                      <p:childTnLst>
                                        <p:set>
                                          <p:cBhvr>
                                            <p:cTn id="6" fill="hold"/>
                                            <p:tgtEl>
                                              <p:spTgt spid="581"/>
                                            </p:tgtEl>
                                            <p:attrNameLst>
                                              <p:attrName>style.visibility</p:attrName>
                                            </p:attrNameLst>
                                          </p:cBhvr>
                                          <p:to>
                                            <p:strVal val="visible"/>
                                          </p:to>
                                        </p:set>
                                        <p:anim calcmode="lin" valueType="num" p14:bounceEnd="40000">
                                          <p:cBhvr>
                                            <p:cTn id="7" dur="1000" fill="hold"/>
                                            <p:tgtEl>
                                              <p:spTgt spid="581"/>
                                            </p:tgtEl>
                                            <p:attrNameLst>
                                              <p:attrName>ppt_x</p:attrName>
                                            </p:attrNameLst>
                                          </p:cBhvr>
                                          <p:tavLst>
                                            <p:tav tm="0">
                                              <p:val>
                                                <p:strVal val="0-#ppt_w/2"/>
                                              </p:val>
                                            </p:tav>
                                            <p:tav tm="100000">
                                              <p:val>
                                                <p:strVal val="#ppt_x"/>
                                              </p:val>
                                            </p:tav>
                                          </p:tavLst>
                                        </p:anim>
                                        <p:anim calcmode="lin" valueType="num" p14:bounceEnd="40000">
                                          <p:cBhvr>
                                            <p:cTn id="8" dur="1000" fill="hold"/>
                                            <p:tgtEl>
                                              <p:spTgt spid="581"/>
                                            </p:tgtEl>
                                            <p:attrNameLst>
                                              <p:attrName>ppt_y</p:attrName>
                                            </p:attrNameLst>
                                          </p:cBhvr>
                                          <p:tavLst>
                                            <p:tav tm="0">
                                              <p:val>
                                                <p:strVal val="#ppt_y"/>
                                              </p:val>
                                            </p:tav>
                                            <p:tav tm="100000">
                                              <p:val>
                                                <p:strVal val="#ppt_y"/>
                                              </p:val>
                                            </p:tav>
                                          </p:tavLst>
                                        </p:anim>
                                      </p:childTnLst>
                                    </p:cTn>
                                  </p:par>
                                  <p:par>
                                    <p:cTn id="9" presetID="2" presetClass="entr" presetSubtype="2" fill="hold" grpId="2" nodeType="withEffect">
                                      <p:stCondLst>
                                        <p:cond delay="500"/>
                                      </p:stCondLst>
                                      <p:iterate>
                                        <p:tmAbs val="0"/>
                                      </p:iterate>
                                      <p:childTnLst>
                                        <p:set>
                                          <p:cBhvr>
                                            <p:cTn id="10" fill="hold"/>
                                            <p:tgtEl>
                                              <p:spTgt spid="582"/>
                                            </p:tgtEl>
                                            <p:attrNameLst>
                                              <p:attrName>style.visibility</p:attrName>
                                            </p:attrNameLst>
                                          </p:cBhvr>
                                          <p:to>
                                            <p:strVal val="visible"/>
                                          </p:to>
                                        </p:set>
                                        <p:anim calcmode="lin" valueType="num">
                                          <p:cBhvr>
                                            <p:cTn id="11" dur="1000" fill="hold"/>
                                            <p:tgtEl>
                                              <p:spTgt spid="582"/>
                                            </p:tgtEl>
                                            <p:attrNameLst>
                                              <p:attrName>ppt_x</p:attrName>
                                            </p:attrNameLst>
                                          </p:cBhvr>
                                          <p:tavLst>
                                            <p:tav tm="0">
                                              <p:val>
                                                <p:strVal val="1+#ppt_w/2"/>
                                              </p:val>
                                            </p:tav>
                                            <p:tav tm="100000">
                                              <p:val>
                                                <p:strVal val="#ppt_x"/>
                                              </p:val>
                                            </p:tav>
                                          </p:tavLst>
                                        </p:anim>
                                        <p:anim calcmode="lin" valueType="num">
                                          <p:cBhvr>
                                            <p:cTn id="12" dur="1000" fill="hold"/>
                                            <p:tgtEl>
                                              <p:spTgt spid="58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8" fill="hold" grpId="3" nodeType="afterEffect">
                                      <p:stCondLst>
                                        <p:cond delay="0"/>
                                      </p:stCondLst>
                                      <p:iterate>
                                        <p:tmAbs val="0"/>
                                      </p:iterate>
                                      <p:childTnLst>
                                        <p:set>
                                          <p:cBhvr>
                                            <p:cTn id="15" fill="hold"/>
                                            <p:tgtEl>
                                              <p:spTgt spid="583"/>
                                            </p:tgtEl>
                                            <p:attrNameLst>
                                              <p:attrName>style.visibility</p:attrName>
                                            </p:attrNameLst>
                                          </p:cBhvr>
                                          <p:to>
                                            <p:strVal val="visible"/>
                                          </p:to>
                                        </p:set>
                                        <p:animEffect transition="in" filter="wipe(left)">
                                          <p:cBhvr>
                                            <p:cTn id="16" dur="1000"/>
                                            <p:tgtEl>
                                              <p:spTgt spid="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 grpId="1" animBg="1" advAuto="0"/>
          <p:bldP spid="582" grpId="2" animBg="1" advAuto="0"/>
          <p:bldP spid="583" grpId="3"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fill="hold"/>
                                            <p:tgtEl>
                                              <p:spTgt spid="581"/>
                                            </p:tgtEl>
                                            <p:attrNameLst>
                                              <p:attrName>style.visibility</p:attrName>
                                            </p:attrNameLst>
                                          </p:cBhvr>
                                          <p:to>
                                            <p:strVal val="visible"/>
                                          </p:to>
                                        </p:set>
                                        <p:anim calcmode="lin" valueType="num">
                                          <p:cBhvr>
                                            <p:cTn id="7" dur="1000" fill="hold"/>
                                            <p:tgtEl>
                                              <p:spTgt spid="581"/>
                                            </p:tgtEl>
                                            <p:attrNameLst>
                                              <p:attrName>ppt_x</p:attrName>
                                            </p:attrNameLst>
                                          </p:cBhvr>
                                          <p:tavLst>
                                            <p:tav tm="0">
                                              <p:val>
                                                <p:strVal val="0-#ppt_w/2"/>
                                              </p:val>
                                            </p:tav>
                                            <p:tav tm="100000">
                                              <p:val>
                                                <p:strVal val="#ppt_x"/>
                                              </p:val>
                                            </p:tav>
                                          </p:tavLst>
                                        </p:anim>
                                        <p:anim calcmode="lin" valueType="num">
                                          <p:cBhvr>
                                            <p:cTn id="8" dur="1000" fill="hold"/>
                                            <p:tgtEl>
                                              <p:spTgt spid="581"/>
                                            </p:tgtEl>
                                            <p:attrNameLst>
                                              <p:attrName>ppt_y</p:attrName>
                                            </p:attrNameLst>
                                          </p:cBhvr>
                                          <p:tavLst>
                                            <p:tav tm="0">
                                              <p:val>
                                                <p:strVal val="#ppt_y"/>
                                              </p:val>
                                            </p:tav>
                                            <p:tav tm="100000">
                                              <p:val>
                                                <p:strVal val="#ppt_y"/>
                                              </p:val>
                                            </p:tav>
                                          </p:tavLst>
                                        </p:anim>
                                      </p:childTnLst>
                                    </p:cTn>
                                  </p:par>
                                  <p:par>
                                    <p:cTn id="9" presetID="2" presetClass="entr" presetSubtype="2" fill="hold" grpId="2" nodeType="withEffect">
                                      <p:stCondLst>
                                        <p:cond delay="500"/>
                                      </p:stCondLst>
                                      <p:iterate>
                                        <p:tmAbs val="0"/>
                                      </p:iterate>
                                      <p:childTnLst>
                                        <p:set>
                                          <p:cBhvr>
                                            <p:cTn id="10" fill="hold"/>
                                            <p:tgtEl>
                                              <p:spTgt spid="582"/>
                                            </p:tgtEl>
                                            <p:attrNameLst>
                                              <p:attrName>style.visibility</p:attrName>
                                            </p:attrNameLst>
                                          </p:cBhvr>
                                          <p:to>
                                            <p:strVal val="visible"/>
                                          </p:to>
                                        </p:set>
                                        <p:anim calcmode="lin" valueType="num">
                                          <p:cBhvr>
                                            <p:cTn id="11" dur="1000" fill="hold"/>
                                            <p:tgtEl>
                                              <p:spTgt spid="582"/>
                                            </p:tgtEl>
                                            <p:attrNameLst>
                                              <p:attrName>ppt_x</p:attrName>
                                            </p:attrNameLst>
                                          </p:cBhvr>
                                          <p:tavLst>
                                            <p:tav tm="0">
                                              <p:val>
                                                <p:strVal val="1+#ppt_w/2"/>
                                              </p:val>
                                            </p:tav>
                                            <p:tav tm="100000">
                                              <p:val>
                                                <p:strVal val="#ppt_x"/>
                                              </p:val>
                                            </p:tav>
                                          </p:tavLst>
                                        </p:anim>
                                        <p:anim calcmode="lin" valueType="num">
                                          <p:cBhvr>
                                            <p:cTn id="12" dur="1000" fill="hold"/>
                                            <p:tgtEl>
                                              <p:spTgt spid="58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8" fill="hold" grpId="3" nodeType="afterEffect">
                                      <p:stCondLst>
                                        <p:cond delay="0"/>
                                      </p:stCondLst>
                                      <p:iterate>
                                        <p:tmAbs val="0"/>
                                      </p:iterate>
                                      <p:childTnLst>
                                        <p:set>
                                          <p:cBhvr>
                                            <p:cTn id="15" fill="hold"/>
                                            <p:tgtEl>
                                              <p:spTgt spid="583"/>
                                            </p:tgtEl>
                                            <p:attrNameLst>
                                              <p:attrName>style.visibility</p:attrName>
                                            </p:attrNameLst>
                                          </p:cBhvr>
                                          <p:to>
                                            <p:strVal val="visible"/>
                                          </p:to>
                                        </p:set>
                                        <p:animEffect transition="in" filter="wipe(left)">
                                          <p:cBhvr>
                                            <p:cTn id="16" dur="1000"/>
                                            <p:tgtEl>
                                              <p:spTgt spid="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 grpId="1" animBg="1" advAuto="0"/>
          <p:bldP spid="582" grpId="2" animBg="1" advAuto="0"/>
          <p:bldP spid="583" grpId="3" animBg="1" advAuto="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87" name="Shape 587"/>
          <p:cNvSpPr/>
          <p:nvPr/>
        </p:nvSpPr>
        <p:spPr>
          <a:xfrm>
            <a:off x="526410" y="9165569"/>
            <a:ext cx="1187578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grpSp>
        <p:nvGrpSpPr>
          <p:cNvPr id="590" name="Group 590"/>
          <p:cNvGrpSpPr/>
          <p:nvPr/>
        </p:nvGrpSpPr>
        <p:grpSpPr>
          <a:xfrm>
            <a:off x="-156349" y="127000"/>
            <a:ext cx="13331984" cy="9545354"/>
            <a:chOff x="0" y="0"/>
            <a:chExt cx="13331983" cy="9545353"/>
          </a:xfrm>
        </p:grpSpPr>
        <p:pic>
          <p:nvPicPr>
            <p:cNvPr id="588" name="Hypno.jpg"/>
            <p:cNvPicPr>
              <a:picLocks noChangeAspect="1"/>
            </p:cNvPicPr>
            <p:nvPr/>
          </p:nvPicPr>
          <p:blipFill>
            <a:blip r:embed="rId3" cstate="print">
              <a:extLst>
                <a:ext uri="{28A0092B-C50C-407E-A947-70E740481C1C}">
                  <a14:useLocalDpi xmlns:a14="http://schemas.microsoft.com/office/drawing/2010/main"/>
                </a:ext>
              </a:extLst>
            </a:blip>
            <a:srcRect r="20023"/>
            <a:stretch>
              <a:fillRect/>
            </a:stretch>
          </p:blipFill>
          <p:spPr>
            <a:xfrm>
              <a:off x="3185517" y="0"/>
              <a:ext cx="10146467" cy="9545354"/>
            </a:xfrm>
            <a:prstGeom prst="rect">
              <a:avLst/>
            </a:prstGeom>
            <a:ln w="12700" cap="flat">
              <a:noFill/>
              <a:miter lim="400000"/>
            </a:ln>
            <a:effectLst/>
          </p:spPr>
        </p:pic>
        <p:pic>
          <p:nvPicPr>
            <p:cNvPr id="589" name="Hypno.jpg"/>
            <p:cNvPicPr>
              <a:picLocks noChangeAspect="1"/>
            </p:cNvPicPr>
            <p:nvPr/>
          </p:nvPicPr>
          <p:blipFill>
            <a:blip r:embed="rId3" cstate="print">
              <a:extLst>
                <a:ext uri="{28A0092B-C50C-407E-A947-70E740481C1C}">
                  <a14:useLocalDpi xmlns:a14="http://schemas.microsoft.com/office/drawing/2010/main"/>
                </a:ext>
              </a:extLst>
            </a:blip>
            <a:srcRect r="74894"/>
            <a:stretch>
              <a:fillRect/>
            </a:stretch>
          </p:blipFill>
          <p:spPr>
            <a:xfrm flipH="1">
              <a:off x="0" y="0"/>
              <a:ext cx="3185081" cy="9545354"/>
            </a:xfrm>
            <a:prstGeom prst="rect">
              <a:avLst/>
            </a:prstGeom>
            <a:ln w="12700" cap="flat">
              <a:noFill/>
              <a:miter lim="400000"/>
            </a:ln>
            <a:effectLst/>
          </p:spPr>
        </p:pic>
      </p:grpSp>
      <p:sp>
        <p:nvSpPr>
          <p:cNvPr id="591" name="Shape 591"/>
          <p:cNvSpPr/>
          <p:nvPr/>
        </p:nvSpPr>
        <p:spPr>
          <a:xfrm>
            <a:off x="247353" y="3497287"/>
            <a:ext cx="6137682" cy="6060319"/>
          </a:xfrm>
          <a:prstGeom prst="roundRect">
            <a:avLst>
              <a:gd name="adj" fmla="val 7503"/>
            </a:avLst>
          </a:prstGeom>
          <a:solidFill>
            <a:srgbClr val="000000"/>
          </a:solidFill>
          <a:ln w="25400">
            <a:solidFill>
              <a:srgbClr val="FFFFFF"/>
            </a:solidFill>
            <a:miter lim="400000"/>
          </a:ln>
        </p:spPr>
        <p:txBody>
          <a:bodyPr lIns="50800" tIns="50800" rIns="50800" bIns="50800" anchor="ctr"/>
          <a:lstStyle/>
          <a:p>
            <a:pPr algn="ctr">
              <a:spcBef>
                <a:spcPts val="0"/>
              </a:spcBef>
              <a:defRPr sz="2600" spc="0">
                <a:solidFill>
                  <a:srgbClr val="FFFFFF"/>
                </a:solidFill>
                <a:latin typeface="Helvetica Light"/>
                <a:ea typeface="Helvetica Light"/>
                <a:cs typeface="Helvetica Light"/>
                <a:sym typeface="Helvetica Light"/>
              </a:defRPr>
            </a:pPr>
            <a:endParaRPr/>
          </a:p>
        </p:txBody>
      </p:sp>
      <p:sp>
        <p:nvSpPr>
          <p:cNvPr id="592" name="Shape 592"/>
          <p:cNvSpPr>
            <a:spLocks noGrp="1"/>
          </p:cNvSpPr>
          <p:nvPr>
            <p:ph type="ctrTitle"/>
          </p:nvPr>
        </p:nvSpPr>
        <p:spPr>
          <a:xfrm>
            <a:off x="-28266" y="242378"/>
            <a:ext cx="12985132" cy="1383798"/>
          </a:xfrm>
          <a:prstGeom prst="rect">
            <a:avLst/>
          </a:prstGeom>
          <a:effectLst>
            <a:outerShdw blurRad="469900" dir="2700000" rotWithShape="0">
              <a:srgbClr val="000000"/>
            </a:outerShdw>
          </a:effectLst>
        </p:spPr>
        <p:txBody>
          <a:bodyPr>
            <a:noAutofit/>
          </a:bodyPr>
          <a:lstStyle>
            <a:lvl1pPr algn="l">
              <a:defRPr sz="9800" b="1" spc="979">
                <a:solidFill>
                  <a:srgbClr val="CBCBCB"/>
                </a:solidFill>
                <a:effectLst>
                  <a:outerShdw blurRad="25400" dir="18900000" rotWithShape="0">
                    <a:srgbClr val="000000"/>
                  </a:outerShdw>
                </a:effectLst>
                <a:latin typeface="Arial"/>
                <a:ea typeface="Arial"/>
                <a:cs typeface="Arial"/>
                <a:sym typeface="Arial"/>
              </a:defRPr>
            </a:lvl1pPr>
          </a:lstStyle>
          <a:p>
            <a:r>
              <a:t> III. Hypnosis</a:t>
            </a:r>
          </a:p>
        </p:txBody>
      </p:sp>
      <p:grpSp>
        <p:nvGrpSpPr>
          <p:cNvPr id="595" name="Group 595"/>
          <p:cNvGrpSpPr/>
          <p:nvPr/>
        </p:nvGrpSpPr>
        <p:grpSpPr>
          <a:xfrm>
            <a:off x="6597353" y="6345494"/>
            <a:ext cx="6137682" cy="3212112"/>
            <a:chOff x="0" y="1336430"/>
            <a:chExt cx="6137680" cy="3212111"/>
          </a:xfrm>
        </p:grpSpPr>
        <p:sp>
          <p:nvSpPr>
            <p:cNvPr id="593" name="Shape 593"/>
            <p:cNvSpPr/>
            <p:nvPr/>
          </p:nvSpPr>
          <p:spPr>
            <a:xfrm>
              <a:off x="0" y="1336430"/>
              <a:ext cx="6137681" cy="3212113"/>
            </a:xfrm>
            <a:prstGeom prst="roundRect">
              <a:avLst>
                <a:gd name="adj" fmla="val 14156"/>
              </a:avLst>
            </a:prstGeom>
            <a:solidFill>
              <a:srgbClr val="000000"/>
            </a:solidFill>
            <a:ln w="25400" cap="flat">
              <a:solidFill>
                <a:srgbClr val="FFFFFF"/>
              </a:solidFill>
              <a:prstDash val="solid"/>
              <a:miter lim="400000"/>
            </a:ln>
            <a:effectLst/>
          </p:spPr>
          <p:txBody>
            <a:bodyPr wrap="square" lIns="50800" tIns="50800" rIns="50800" bIns="50800" numCol="1" anchor="ctr">
              <a:noAutofit/>
            </a:bodyPr>
            <a:lstStyle/>
            <a:p>
              <a:pPr algn="ctr">
                <a:spcBef>
                  <a:spcPts val="0"/>
                </a:spcBef>
                <a:defRPr sz="2600" spc="0">
                  <a:solidFill>
                    <a:srgbClr val="FFFFFF"/>
                  </a:solidFill>
                  <a:latin typeface="Helvetica Light"/>
                  <a:ea typeface="Helvetica Light"/>
                  <a:cs typeface="Helvetica Light"/>
                  <a:sym typeface="Helvetica Light"/>
                </a:defRPr>
              </a:pPr>
              <a:endParaRPr/>
            </a:p>
          </p:txBody>
        </p:sp>
        <p:sp>
          <p:nvSpPr>
            <p:cNvPr id="594" name="Shape 594"/>
            <p:cNvSpPr/>
            <p:nvPr/>
          </p:nvSpPr>
          <p:spPr>
            <a:xfrm>
              <a:off x="445341" y="1765793"/>
              <a:ext cx="5574608" cy="26008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indent="8056" defTabSz="457200">
                <a:lnSpc>
                  <a:spcPts val="3600"/>
                </a:lnSpc>
                <a:spcBef>
                  <a:spcPts val="1700"/>
                </a:spcBef>
                <a:tabLst>
                  <a:tab pos="4267200" algn="l"/>
                  <a:tab pos="8724900" algn="l"/>
                </a:tabLst>
                <a:defRPr sz="3300" spc="0">
                  <a:solidFill>
                    <a:srgbClr val="FFFFFF"/>
                  </a:solidFill>
                  <a:latin typeface="Arial"/>
                  <a:ea typeface="Arial"/>
                  <a:cs typeface="Arial"/>
                  <a:sym typeface="Arial"/>
                </a:defRPr>
              </a:pPr>
              <a:r>
                <a:rPr b="1"/>
                <a:t>Pain Control</a:t>
              </a:r>
              <a:r>
                <a:t> – birth, chemotherapy, dental</a:t>
              </a:r>
            </a:p>
            <a:p>
              <a:pPr indent="8056" defTabSz="457200">
                <a:lnSpc>
                  <a:spcPts val="3600"/>
                </a:lnSpc>
                <a:spcBef>
                  <a:spcPts val="1700"/>
                </a:spcBef>
                <a:tabLst>
                  <a:tab pos="4267200" algn="l"/>
                  <a:tab pos="8724900" algn="l"/>
                </a:tabLst>
                <a:defRPr sz="3300" spc="0">
                  <a:solidFill>
                    <a:srgbClr val="FFFFFF"/>
                  </a:solidFill>
                  <a:latin typeface="Arial"/>
                  <a:ea typeface="Arial"/>
                  <a:cs typeface="Arial"/>
                  <a:sym typeface="Arial"/>
                </a:defRPr>
              </a:pPr>
              <a:r>
                <a:rPr b="1"/>
                <a:t>Treatment Therapy</a:t>
              </a:r>
              <a:r>
                <a:t> – headaches, smoking, weight control, nail biting</a:t>
              </a:r>
            </a:p>
          </p:txBody>
        </p:sp>
      </p:grpSp>
      <p:sp>
        <p:nvSpPr>
          <p:cNvPr id="596" name="Shape 596"/>
          <p:cNvSpPr/>
          <p:nvPr/>
        </p:nvSpPr>
        <p:spPr>
          <a:xfrm rot="21360000">
            <a:off x="31627" y="2493942"/>
            <a:ext cx="8179483" cy="939801"/>
          </a:xfrm>
          <a:prstGeom prst="rect">
            <a:avLst/>
          </a:prstGeom>
          <a:ln w="12700">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marL="463784" lvl="1" indent="-463784" defTabSz="457200">
              <a:lnSpc>
                <a:spcPts val="6400"/>
              </a:lnSpc>
              <a:spcBef>
                <a:spcPts val="0"/>
              </a:spcBef>
              <a:tabLst>
                <a:tab pos="4267200" algn="l"/>
                <a:tab pos="8724900" algn="l"/>
              </a:tabLst>
              <a:defRPr sz="5400" b="1" i="1" spc="0">
                <a:solidFill>
                  <a:srgbClr val="FFFFFF"/>
                </a:solidFill>
                <a:effectLst>
                  <a:outerShdw blurRad="38100" dist="50800" dir="2760000" rotWithShape="0">
                    <a:srgbClr val="000000"/>
                  </a:outerShdw>
                </a:effectLst>
                <a:latin typeface="Century Gothic"/>
                <a:ea typeface="Century Gothic"/>
                <a:cs typeface="Century Gothic"/>
                <a:sym typeface="Century Gothic"/>
              </a:defRPr>
            </a:pPr>
            <a:r>
              <a:rPr dirty="0"/>
              <a:t>Approaches of Hypnosis</a:t>
            </a:r>
          </a:p>
        </p:txBody>
      </p:sp>
      <p:sp>
        <p:nvSpPr>
          <p:cNvPr id="597" name="Shape 597"/>
          <p:cNvSpPr/>
          <p:nvPr/>
        </p:nvSpPr>
        <p:spPr>
          <a:xfrm rot="21360000">
            <a:off x="6813196" y="5556784"/>
            <a:ext cx="4723025" cy="939801"/>
          </a:xfrm>
          <a:prstGeom prst="rect">
            <a:avLst/>
          </a:prstGeom>
          <a:ln w="12700">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marL="463784" lvl="1" indent="-463784" defTabSz="457200">
              <a:lnSpc>
                <a:spcPts val="6400"/>
              </a:lnSpc>
              <a:spcBef>
                <a:spcPts val="0"/>
              </a:spcBef>
              <a:tabLst>
                <a:tab pos="4267200" algn="l"/>
                <a:tab pos="8724900" algn="l"/>
              </a:tabLst>
              <a:defRPr sz="5400" b="1" i="1" spc="0">
                <a:solidFill>
                  <a:srgbClr val="FFFFFF"/>
                </a:solidFill>
                <a:effectLst>
                  <a:outerShdw blurRad="38100" dist="50800" dir="2760000" rotWithShape="0">
                    <a:srgbClr val="000000"/>
                  </a:outerShdw>
                </a:effectLst>
                <a:latin typeface="Century Gothic"/>
                <a:ea typeface="Century Gothic"/>
                <a:cs typeface="Century Gothic"/>
                <a:sym typeface="Century Gothic"/>
              </a:defRPr>
            </a:pPr>
            <a:r>
              <a:t>Hypnosis Uses</a:t>
            </a:r>
          </a:p>
        </p:txBody>
      </p:sp>
      <p:sp>
        <p:nvSpPr>
          <p:cNvPr id="598" name="Shape 598"/>
          <p:cNvSpPr/>
          <p:nvPr/>
        </p:nvSpPr>
        <p:spPr>
          <a:xfrm>
            <a:off x="316977" y="5746278"/>
            <a:ext cx="6163082" cy="3594337"/>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nchor="ctr">
            <a:spAutoFit/>
          </a:bodyPr>
          <a:lstStyle/>
          <a:p>
            <a:pPr marL="64577" indent="8056" defTabSz="457200">
              <a:lnSpc>
                <a:spcPts val="4300"/>
              </a:lnSpc>
              <a:spcBef>
                <a:spcPts val="1300"/>
              </a:spcBef>
              <a:tabLst>
                <a:tab pos="4267200" algn="l"/>
                <a:tab pos="8724900" algn="l"/>
              </a:tabLst>
              <a:defRPr sz="3600" b="1" spc="0">
                <a:solidFill>
                  <a:srgbClr val="FFFFFF"/>
                </a:solidFill>
                <a:latin typeface="Arial"/>
                <a:ea typeface="Arial"/>
                <a:cs typeface="Arial"/>
                <a:sym typeface="Arial"/>
              </a:defRPr>
            </a:pPr>
            <a:r>
              <a:rPr dirty="0"/>
              <a:t>2. </a:t>
            </a:r>
            <a:r>
              <a:rPr u="sng" dirty="0"/>
              <a:t>Social Influence Theory</a:t>
            </a:r>
          </a:p>
          <a:p>
            <a:pPr marL="445577" indent="8056" defTabSz="457200">
              <a:lnSpc>
                <a:spcPts val="3600"/>
              </a:lnSpc>
              <a:spcBef>
                <a:spcPts val="1300"/>
              </a:spcBef>
              <a:tabLst>
                <a:tab pos="4267200" algn="l"/>
                <a:tab pos="8724900" algn="l"/>
              </a:tabLst>
              <a:defRPr sz="3000" spc="0">
                <a:solidFill>
                  <a:srgbClr val="FFFFFF"/>
                </a:solidFill>
                <a:latin typeface="Arial"/>
                <a:ea typeface="Arial"/>
                <a:cs typeface="Arial"/>
                <a:sym typeface="Arial"/>
              </a:defRPr>
            </a:pPr>
            <a:r>
              <a:rPr u="sng" dirty="0"/>
              <a:t>Role Theory</a:t>
            </a:r>
            <a:r>
              <a:rPr dirty="0"/>
              <a:t> – people play a role like the behaviors of a hypnotized person</a:t>
            </a:r>
          </a:p>
          <a:p>
            <a:pPr marL="445577" indent="8056" defTabSz="457200">
              <a:lnSpc>
                <a:spcPts val="3600"/>
              </a:lnSpc>
              <a:spcBef>
                <a:spcPts val="1300"/>
              </a:spcBef>
              <a:tabLst>
                <a:tab pos="4267200" algn="l"/>
                <a:tab pos="8724900" algn="l"/>
              </a:tabLst>
              <a:defRPr sz="3000" spc="0">
                <a:solidFill>
                  <a:srgbClr val="FFFFFF"/>
                </a:solidFill>
                <a:latin typeface="Arial"/>
                <a:ea typeface="Arial"/>
                <a:cs typeface="Arial"/>
                <a:sym typeface="Arial"/>
              </a:defRPr>
            </a:pPr>
            <a:r>
              <a:rPr u="sng" dirty="0"/>
              <a:t>Response Expectancy Theory</a:t>
            </a:r>
            <a:r>
              <a:rPr dirty="0"/>
              <a:t> hypnotic suggestions alter expectations(Placebos)</a:t>
            </a:r>
          </a:p>
        </p:txBody>
      </p:sp>
      <p:sp>
        <p:nvSpPr>
          <p:cNvPr id="599" name="Shape 599"/>
          <p:cNvSpPr/>
          <p:nvPr/>
        </p:nvSpPr>
        <p:spPr>
          <a:xfrm>
            <a:off x="469013" y="3752732"/>
            <a:ext cx="5759916" cy="1892536"/>
          </a:xfrm>
          <a:prstGeom prst="rect">
            <a:avLst/>
          </a:prstGeom>
          <a:ln w="12700">
            <a:miter lim="400000"/>
          </a:ln>
          <a:effectLst>
            <a:outerShdw blurRad="241300" dir="2700000" rotWithShape="0">
              <a:srgbClr val="000000"/>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p>
            <a:pPr marL="436114" indent="-436114" defTabSz="457200">
              <a:lnSpc>
                <a:spcPts val="4200"/>
              </a:lnSpc>
              <a:spcBef>
                <a:spcPts val="1300"/>
              </a:spcBef>
              <a:tabLst>
                <a:tab pos="4267200" algn="l"/>
                <a:tab pos="8724900" algn="l"/>
              </a:tabLst>
              <a:defRPr sz="3000" spc="0">
                <a:solidFill>
                  <a:srgbClr val="FFFFFF"/>
                </a:solidFill>
                <a:effectLst>
                  <a:outerShdw blurRad="25400" dir="18900000" rotWithShape="0">
                    <a:srgbClr val="000000"/>
                  </a:outerShdw>
                </a:effectLst>
                <a:latin typeface="Arial"/>
                <a:ea typeface="Arial"/>
                <a:cs typeface="Arial"/>
                <a:sym typeface="Arial"/>
              </a:defRPr>
            </a:pPr>
            <a:r>
              <a:rPr sz="3500" b="1"/>
              <a:t>1</a:t>
            </a:r>
            <a:r>
              <a:rPr sz="3500"/>
              <a:t>. </a:t>
            </a:r>
            <a:r>
              <a:rPr sz="3500" b="1"/>
              <a:t>Divided Mind Approach</a:t>
            </a:r>
            <a:r>
              <a:rPr sz="3500"/>
              <a:t> </a:t>
            </a:r>
            <a:r>
              <a:rPr b="1" u="sng"/>
              <a:t>Dissociation </a:t>
            </a:r>
            <a:r>
              <a:t>consciousness is divided into 2 parts - each aware </a:t>
            </a: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 xmlns:p14="http://schemas.microsoft.com/office/powerpoint/2010/main" Requires="p14">
      <p:transition spd="slow">
        <p14:prism dir="d"/>
      </p:transition>
    </mc:Choice>
    <mc:Fallback xmlns="" xmlns:p14="http://schemas.microsoft.com/office/powerpoint/2010/main">
      <p:transition spd="med">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14:presetBounceEnd="40000">
                                      <p:stCondLst>
                                        <p:cond delay="0"/>
                                      </p:stCondLst>
                                      <p:childTnLst>
                                        <p:set>
                                          <p:cBhvr>
                                            <p:cTn id="6" fill="hold"/>
                                            <p:tgtEl>
                                              <p:spTgt spid="599"/>
                                            </p:tgtEl>
                                            <p:attrNameLst>
                                              <p:attrName>style.visibility</p:attrName>
                                            </p:attrNameLst>
                                          </p:cBhvr>
                                          <p:to>
                                            <p:strVal val="visible"/>
                                          </p:to>
                                        </p:set>
                                        <p:anim calcmode="lin" valueType="num" p14:bounceEnd="40000">
                                          <p:cBhvr>
                                            <p:cTn id="7" dur="1250" fill="hold"/>
                                            <p:tgtEl>
                                              <p:spTgt spid="599"/>
                                            </p:tgtEl>
                                            <p:attrNameLst>
                                              <p:attrName>ppt_x</p:attrName>
                                            </p:attrNameLst>
                                          </p:cBhvr>
                                          <p:tavLst>
                                            <p:tav tm="0">
                                              <p:val>
                                                <p:strVal val="0-#ppt_w/2"/>
                                              </p:val>
                                            </p:tav>
                                            <p:tav tm="100000">
                                              <p:val>
                                                <p:strVal val="#ppt_x"/>
                                              </p:val>
                                            </p:tav>
                                          </p:tavLst>
                                        </p:anim>
                                        <p:anim calcmode="lin" valueType="num" p14:bounceEnd="40000">
                                          <p:cBhvr>
                                            <p:cTn id="8" dur="1250" fill="hold"/>
                                            <p:tgtEl>
                                              <p:spTgt spid="599"/>
                                            </p:tgtEl>
                                            <p:attrNameLst>
                                              <p:attrName>ppt_y</p:attrName>
                                            </p:attrNameLst>
                                          </p:cBhvr>
                                          <p:tavLst>
                                            <p:tav tm="0">
                                              <p:val>
                                                <p:strVal val="#ppt_y"/>
                                              </p:val>
                                            </p:tav>
                                            <p:tav tm="100000">
                                              <p:val>
                                                <p:strVal val="#ppt_y"/>
                                              </p:val>
                                            </p:tav>
                                          </p:tavLst>
                                        </p:anim>
                                      </p:childTnLst>
                                    </p:cTn>
                                  </p:par>
                                  <p:par>
                                    <p:cTn id="9" presetID="2" presetClass="entr" presetSubtype="4" fill="hold" grpId="2" nodeType="withEffect" p14:presetBounceEnd="60000">
                                      <p:stCondLst>
                                        <p:cond delay="500"/>
                                      </p:stCondLst>
                                      <p:iterate>
                                        <p:tmAbs val="0"/>
                                      </p:iterate>
                                      <p:childTnLst>
                                        <p:set>
                                          <p:cBhvr>
                                            <p:cTn id="10" fill="hold"/>
                                            <p:tgtEl>
                                              <p:spTgt spid="596"/>
                                            </p:tgtEl>
                                            <p:attrNameLst>
                                              <p:attrName>style.visibility</p:attrName>
                                            </p:attrNameLst>
                                          </p:cBhvr>
                                          <p:to>
                                            <p:strVal val="visible"/>
                                          </p:to>
                                        </p:set>
                                        <p:anim calcmode="lin" valueType="num" p14:bounceEnd="60000">
                                          <p:cBhvr>
                                            <p:cTn id="11" dur="1000" fill="hold"/>
                                            <p:tgtEl>
                                              <p:spTgt spid="596"/>
                                            </p:tgtEl>
                                            <p:attrNameLst>
                                              <p:attrName>ppt_x</p:attrName>
                                            </p:attrNameLst>
                                          </p:cBhvr>
                                          <p:tavLst>
                                            <p:tav tm="0">
                                              <p:val>
                                                <p:strVal val="#ppt_x"/>
                                              </p:val>
                                            </p:tav>
                                            <p:tav tm="100000">
                                              <p:val>
                                                <p:strVal val="#ppt_x"/>
                                              </p:val>
                                            </p:tav>
                                          </p:tavLst>
                                        </p:anim>
                                        <p:anim calcmode="lin" valueType="num" p14:bounceEnd="60000">
                                          <p:cBhvr>
                                            <p:cTn id="12" dur="1000" fill="hold"/>
                                            <p:tgtEl>
                                              <p:spTgt spid="596"/>
                                            </p:tgtEl>
                                            <p:attrNameLst>
                                              <p:attrName>ppt_y</p:attrName>
                                            </p:attrNameLst>
                                          </p:cBhvr>
                                          <p:tavLst>
                                            <p:tav tm="0">
                                              <p:val>
                                                <p:strVal val="1+#ppt_h/2"/>
                                              </p:val>
                                            </p:tav>
                                            <p:tav tm="100000">
                                              <p:val>
                                                <p:strVal val="#ppt_y"/>
                                              </p:val>
                                            </p:tav>
                                          </p:tavLst>
                                        </p:anim>
                                      </p:childTnLst>
                                    </p:cTn>
                                  </p:par>
                                  <p:par>
                                    <p:cTn id="13" presetID="4" presetClass="entr" presetSubtype="32" fill="hold" grpId="3" nodeType="withEffect">
                                      <p:stCondLst>
                                        <p:cond delay="500"/>
                                      </p:stCondLst>
                                      <p:iterate>
                                        <p:tmAbs val="0"/>
                                      </p:iterate>
                                      <p:childTnLst>
                                        <p:set>
                                          <p:cBhvr>
                                            <p:cTn id="14" fill="hold"/>
                                            <p:tgtEl>
                                              <p:spTgt spid="591"/>
                                            </p:tgtEl>
                                            <p:attrNameLst>
                                              <p:attrName>style.visibility</p:attrName>
                                            </p:attrNameLst>
                                          </p:cBhvr>
                                          <p:to>
                                            <p:strVal val="visible"/>
                                          </p:to>
                                        </p:set>
                                        <p:animEffect transition="in" filter="box(out)">
                                          <p:cBhvr>
                                            <p:cTn id="15" dur="1000"/>
                                            <p:tgtEl>
                                              <p:spTgt spid="591"/>
                                            </p:tgtEl>
                                          </p:cBhvr>
                                        </p:animEffect>
                                      </p:childTnLst>
                                    </p:cTn>
                                  </p:par>
                                  <p:par>
                                    <p:cTn id="16" presetID="2" presetClass="entr" presetSubtype="8" fill="hold" grpId="0" nodeType="withEffect" p14:presetBounceEnd="60000">
                                      <p:stCondLst>
                                        <p:cond delay="500"/>
                                      </p:stCondLst>
                                      <p:childTnLst>
                                        <p:set>
                                          <p:cBhvr>
                                            <p:cTn id="17" dur="1" fill="hold">
                                              <p:stCondLst>
                                                <p:cond delay="0"/>
                                              </p:stCondLst>
                                            </p:cTn>
                                            <p:tgtEl>
                                              <p:spTgt spid="598"/>
                                            </p:tgtEl>
                                            <p:attrNameLst>
                                              <p:attrName>style.visibility</p:attrName>
                                            </p:attrNameLst>
                                          </p:cBhvr>
                                          <p:to>
                                            <p:strVal val="visible"/>
                                          </p:to>
                                        </p:set>
                                        <p:anim calcmode="lin" valueType="num" p14:bounceEnd="60000">
                                          <p:cBhvr additive="base">
                                            <p:cTn id="18" dur="1000" fill="hold"/>
                                            <p:tgtEl>
                                              <p:spTgt spid="598"/>
                                            </p:tgtEl>
                                            <p:attrNameLst>
                                              <p:attrName>ppt_x</p:attrName>
                                            </p:attrNameLst>
                                          </p:cBhvr>
                                          <p:tavLst>
                                            <p:tav tm="0">
                                              <p:val>
                                                <p:strVal val="0-#ppt_w/2"/>
                                              </p:val>
                                            </p:tav>
                                            <p:tav tm="100000">
                                              <p:val>
                                                <p:strVal val="#ppt_x"/>
                                              </p:val>
                                            </p:tav>
                                          </p:tavLst>
                                        </p:anim>
                                        <p:anim calcmode="lin" valueType="num" p14:bounceEnd="60000">
                                          <p:cBhvr additive="base">
                                            <p:cTn id="19" dur="1000" fill="hold"/>
                                            <p:tgtEl>
                                              <p:spTgt spid="59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5" nodeType="clickEffect" p14:presetBounceEnd="60000">
                                      <p:stCondLst>
                                        <p:cond delay="0"/>
                                      </p:stCondLst>
                                      <p:iterate>
                                        <p:tmAbs val="0"/>
                                      </p:iterate>
                                      <p:childTnLst>
                                        <p:set>
                                          <p:cBhvr>
                                            <p:cTn id="23" fill="hold"/>
                                            <p:tgtEl>
                                              <p:spTgt spid="597"/>
                                            </p:tgtEl>
                                            <p:attrNameLst>
                                              <p:attrName>style.visibility</p:attrName>
                                            </p:attrNameLst>
                                          </p:cBhvr>
                                          <p:to>
                                            <p:strVal val="visible"/>
                                          </p:to>
                                        </p:set>
                                        <p:anim calcmode="lin" valueType="num" p14:bounceEnd="60000">
                                          <p:cBhvr>
                                            <p:cTn id="24" dur="1000" fill="hold"/>
                                            <p:tgtEl>
                                              <p:spTgt spid="597"/>
                                            </p:tgtEl>
                                            <p:attrNameLst>
                                              <p:attrName>ppt_x</p:attrName>
                                            </p:attrNameLst>
                                          </p:cBhvr>
                                          <p:tavLst>
                                            <p:tav tm="0">
                                              <p:val>
                                                <p:strVal val="#ppt_x"/>
                                              </p:val>
                                            </p:tav>
                                            <p:tav tm="100000">
                                              <p:val>
                                                <p:strVal val="#ppt_x"/>
                                              </p:val>
                                            </p:tav>
                                          </p:tavLst>
                                        </p:anim>
                                        <p:anim calcmode="lin" valueType="num" p14:bounceEnd="60000">
                                          <p:cBhvr>
                                            <p:cTn id="25" dur="1000" fill="hold"/>
                                            <p:tgtEl>
                                              <p:spTgt spid="597"/>
                                            </p:tgtEl>
                                            <p:attrNameLst>
                                              <p:attrName>ppt_y</p:attrName>
                                            </p:attrNameLst>
                                          </p:cBhvr>
                                          <p:tavLst>
                                            <p:tav tm="0">
                                              <p:val>
                                                <p:strVal val="1+#ppt_h/2"/>
                                              </p:val>
                                            </p:tav>
                                            <p:tav tm="100000">
                                              <p:val>
                                                <p:strVal val="#ppt_y"/>
                                              </p:val>
                                            </p:tav>
                                          </p:tavLst>
                                        </p:anim>
                                      </p:childTnLst>
                                    </p:cTn>
                                  </p:par>
                                  <p:par>
                                    <p:cTn id="26" presetID="2" presetClass="entr" presetSubtype="8" fill="hold" grpId="6" nodeType="withEffect" p14:presetBounceEnd="60000">
                                      <p:stCondLst>
                                        <p:cond delay="250"/>
                                      </p:stCondLst>
                                      <p:iterate>
                                        <p:tmAbs val="0"/>
                                      </p:iterate>
                                      <p:childTnLst>
                                        <p:set>
                                          <p:cBhvr>
                                            <p:cTn id="27" fill="hold"/>
                                            <p:tgtEl>
                                              <p:spTgt spid="595"/>
                                            </p:tgtEl>
                                            <p:attrNameLst>
                                              <p:attrName>style.visibility</p:attrName>
                                            </p:attrNameLst>
                                          </p:cBhvr>
                                          <p:to>
                                            <p:strVal val="visible"/>
                                          </p:to>
                                        </p:set>
                                        <p:anim calcmode="lin" valueType="num" p14:bounceEnd="60000">
                                          <p:cBhvr>
                                            <p:cTn id="28" dur="1250" fill="hold"/>
                                            <p:tgtEl>
                                              <p:spTgt spid="595"/>
                                            </p:tgtEl>
                                            <p:attrNameLst>
                                              <p:attrName>ppt_x</p:attrName>
                                            </p:attrNameLst>
                                          </p:cBhvr>
                                          <p:tavLst>
                                            <p:tav tm="0">
                                              <p:val>
                                                <p:strVal val="0-#ppt_w/2"/>
                                              </p:val>
                                            </p:tav>
                                            <p:tav tm="100000">
                                              <p:val>
                                                <p:strVal val="#ppt_x"/>
                                              </p:val>
                                            </p:tav>
                                          </p:tavLst>
                                        </p:anim>
                                        <p:anim calcmode="lin" valueType="num" p14:bounceEnd="60000">
                                          <p:cBhvr>
                                            <p:cTn id="29" dur="1250" fill="hold"/>
                                            <p:tgtEl>
                                              <p:spTgt spid="5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3" animBg="1" advAuto="0"/>
          <p:bldP spid="595" grpId="6" animBg="1" advAuto="0"/>
          <p:bldP spid="596" grpId="2" animBg="1" advAuto="0"/>
          <p:bldP spid="597" grpId="5" animBg="1" advAuto="0"/>
          <p:bldP spid="598" grpId="0" animBg="1"/>
          <p:bldP spid="599" grpId="1"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fill="hold"/>
                                            <p:tgtEl>
                                              <p:spTgt spid="599"/>
                                            </p:tgtEl>
                                            <p:attrNameLst>
                                              <p:attrName>style.visibility</p:attrName>
                                            </p:attrNameLst>
                                          </p:cBhvr>
                                          <p:to>
                                            <p:strVal val="visible"/>
                                          </p:to>
                                        </p:set>
                                        <p:anim calcmode="lin" valueType="num">
                                          <p:cBhvr>
                                            <p:cTn id="7" dur="1250" fill="hold"/>
                                            <p:tgtEl>
                                              <p:spTgt spid="599"/>
                                            </p:tgtEl>
                                            <p:attrNameLst>
                                              <p:attrName>ppt_x</p:attrName>
                                            </p:attrNameLst>
                                          </p:cBhvr>
                                          <p:tavLst>
                                            <p:tav tm="0">
                                              <p:val>
                                                <p:strVal val="0-#ppt_w/2"/>
                                              </p:val>
                                            </p:tav>
                                            <p:tav tm="100000">
                                              <p:val>
                                                <p:strVal val="#ppt_x"/>
                                              </p:val>
                                            </p:tav>
                                          </p:tavLst>
                                        </p:anim>
                                        <p:anim calcmode="lin" valueType="num">
                                          <p:cBhvr>
                                            <p:cTn id="8" dur="1250" fill="hold"/>
                                            <p:tgtEl>
                                              <p:spTgt spid="599"/>
                                            </p:tgtEl>
                                            <p:attrNameLst>
                                              <p:attrName>ppt_y</p:attrName>
                                            </p:attrNameLst>
                                          </p:cBhvr>
                                          <p:tavLst>
                                            <p:tav tm="0">
                                              <p:val>
                                                <p:strVal val="#ppt_y"/>
                                              </p:val>
                                            </p:tav>
                                            <p:tav tm="100000">
                                              <p:val>
                                                <p:strVal val="#ppt_y"/>
                                              </p:val>
                                            </p:tav>
                                          </p:tavLst>
                                        </p:anim>
                                      </p:childTnLst>
                                    </p:cTn>
                                  </p:par>
                                  <p:par>
                                    <p:cTn id="9" presetID="2" presetClass="entr" presetSubtype="4" fill="hold" grpId="2" nodeType="withEffect">
                                      <p:stCondLst>
                                        <p:cond delay="500"/>
                                      </p:stCondLst>
                                      <p:iterate>
                                        <p:tmAbs val="0"/>
                                      </p:iterate>
                                      <p:childTnLst>
                                        <p:set>
                                          <p:cBhvr>
                                            <p:cTn id="10" fill="hold"/>
                                            <p:tgtEl>
                                              <p:spTgt spid="596"/>
                                            </p:tgtEl>
                                            <p:attrNameLst>
                                              <p:attrName>style.visibility</p:attrName>
                                            </p:attrNameLst>
                                          </p:cBhvr>
                                          <p:to>
                                            <p:strVal val="visible"/>
                                          </p:to>
                                        </p:set>
                                        <p:anim calcmode="lin" valueType="num">
                                          <p:cBhvr>
                                            <p:cTn id="11" dur="1000" fill="hold"/>
                                            <p:tgtEl>
                                              <p:spTgt spid="596"/>
                                            </p:tgtEl>
                                            <p:attrNameLst>
                                              <p:attrName>ppt_x</p:attrName>
                                            </p:attrNameLst>
                                          </p:cBhvr>
                                          <p:tavLst>
                                            <p:tav tm="0">
                                              <p:val>
                                                <p:strVal val="#ppt_x"/>
                                              </p:val>
                                            </p:tav>
                                            <p:tav tm="100000">
                                              <p:val>
                                                <p:strVal val="#ppt_x"/>
                                              </p:val>
                                            </p:tav>
                                          </p:tavLst>
                                        </p:anim>
                                        <p:anim calcmode="lin" valueType="num">
                                          <p:cBhvr>
                                            <p:cTn id="12" dur="1000" fill="hold"/>
                                            <p:tgtEl>
                                              <p:spTgt spid="596"/>
                                            </p:tgtEl>
                                            <p:attrNameLst>
                                              <p:attrName>ppt_y</p:attrName>
                                            </p:attrNameLst>
                                          </p:cBhvr>
                                          <p:tavLst>
                                            <p:tav tm="0">
                                              <p:val>
                                                <p:strVal val="1+#ppt_h/2"/>
                                              </p:val>
                                            </p:tav>
                                            <p:tav tm="100000">
                                              <p:val>
                                                <p:strVal val="#ppt_y"/>
                                              </p:val>
                                            </p:tav>
                                          </p:tavLst>
                                        </p:anim>
                                      </p:childTnLst>
                                    </p:cTn>
                                  </p:par>
                                  <p:par>
                                    <p:cTn id="13" presetID="4" presetClass="entr" presetSubtype="32" fill="hold" grpId="3" nodeType="withEffect">
                                      <p:stCondLst>
                                        <p:cond delay="500"/>
                                      </p:stCondLst>
                                      <p:iterate>
                                        <p:tmAbs val="0"/>
                                      </p:iterate>
                                      <p:childTnLst>
                                        <p:set>
                                          <p:cBhvr>
                                            <p:cTn id="14" fill="hold"/>
                                            <p:tgtEl>
                                              <p:spTgt spid="591"/>
                                            </p:tgtEl>
                                            <p:attrNameLst>
                                              <p:attrName>style.visibility</p:attrName>
                                            </p:attrNameLst>
                                          </p:cBhvr>
                                          <p:to>
                                            <p:strVal val="visible"/>
                                          </p:to>
                                        </p:set>
                                        <p:animEffect transition="in" filter="box(out)">
                                          <p:cBhvr>
                                            <p:cTn id="15" dur="1000"/>
                                            <p:tgtEl>
                                              <p:spTgt spid="591"/>
                                            </p:tgtEl>
                                          </p:cBhvr>
                                        </p:animEffect>
                                      </p:childTnLst>
                                    </p:cTn>
                                  </p:par>
                                  <p:par>
                                    <p:cTn id="16" presetID="2" presetClass="entr" presetSubtype="8" fill="hold" grpId="0" nodeType="withEffect">
                                      <p:stCondLst>
                                        <p:cond delay="500"/>
                                      </p:stCondLst>
                                      <p:childTnLst>
                                        <p:set>
                                          <p:cBhvr>
                                            <p:cTn id="17" dur="1" fill="hold">
                                              <p:stCondLst>
                                                <p:cond delay="0"/>
                                              </p:stCondLst>
                                            </p:cTn>
                                            <p:tgtEl>
                                              <p:spTgt spid="598"/>
                                            </p:tgtEl>
                                            <p:attrNameLst>
                                              <p:attrName>style.visibility</p:attrName>
                                            </p:attrNameLst>
                                          </p:cBhvr>
                                          <p:to>
                                            <p:strVal val="visible"/>
                                          </p:to>
                                        </p:set>
                                        <p:anim calcmode="lin" valueType="num">
                                          <p:cBhvr additive="base">
                                            <p:cTn id="18" dur="1000" fill="hold"/>
                                            <p:tgtEl>
                                              <p:spTgt spid="598"/>
                                            </p:tgtEl>
                                            <p:attrNameLst>
                                              <p:attrName>ppt_x</p:attrName>
                                            </p:attrNameLst>
                                          </p:cBhvr>
                                          <p:tavLst>
                                            <p:tav tm="0">
                                              <p:val>
                                                <p:strVal val="0-#ppt_w/2"/>
                                              </p:val>
                                            </p:tav>
                                            <p:tav tm="100000">
                                              <p:val>
                                                <p:strVal val="#ppt_x"/>
                                              </p:val>
                                            </p:tav>
                                          </p:tavLst>
                                        </p:anim>
                                        <p:anim calcmode="lin" valueType="num">
                                          <p:cBhvr additive="base">
                                            <p:cTn id="19" dur="1000" fill="hold"/>
                                            <p:tgtEl>
                                              <p:spTgt spid="59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5" nodeType="clickEffect">
                                      <p:stCondLst>
                                        <p:cond delay="0"/>
                                      </p:stCondLst>
                                      <p:iterate>
                                        <p:tmAbs val="0"/>
                                      </p:iterate>
                                      <p:childTnLst>
                                        <p:set>
                                          <p:cBhvr>
                                            <p:cTn id="23" fill="hold"/>
                                            <p:tgtEl>
                                              <p:spTgt spid="597"/>
                                            </p:tgtEl>
                                            <p:attrNameLst>
                                              <p:attrName>style.visibility</p:attrName>
                                            </p:attrNameLst>
                                          </p:cBhvr>
                                          <p:to>
                                            <p:strVal val="visible"/>
                                          </p:to>
                                        </p:set>
                                        <p:anim calcmode="lin" valueType="num">
                                          <p:cBhvr>
                                            <p:cTn id="24" dur="1000" fill="hold"/>
                                            <p:tgtEl>
                                              <p:spTgt spid="597"/>
                                            </p:tgtEl>
                                            <p:attrNameLst>
                                              <p:attrName>ppt_x</p:attrName>
                                            </p:attrNameLst>
                                          </p:cBhvr>
                                          <p:tavLst>
                                            <p:tav tm="0">
                                              <p:val>
                                                <p:strVal val="#ppt_x"/>
                                              </p:val>
                                            </p:tav>
                                            <p:tav tm="100000">
                                              <p:val>
                                                <p:strVal val="#ppt_x"/>
                                              </p:val>
                                            </p:tav>
                                          </p:tavLst>
                                        </p:anim>
                                        <p:anim calcmode="lin" valueType="num">
                                          <p:cBhvr>
                                            <p:cTn id="25" dur="1000" fill="hold"/>
                                            <p:tgtEl>
                                              <p:spTgt spid="597"/>
                                            </p:tgtEl>
                                            <p:attrNameLst>
                                              <p:attrName>ppt_y</p:attrName>
                                            </p:attrNameLst>
                                          </p:cBhvr>
                                          <p:tavLst>
                                            <p:tav tm="0">
                                              <p:val>
                                                <p:strVal val="1+#ppt_h/2"/>
                                              </p:val>
                                            </p:tav>
                                            <p:tav tm="100000">
                                              <p:val>
                                                <p:strVal val="#ppt_y"/>
                                              </p:val>
                                            </p:tav>
                                          </p:tavLst>
                                        </p:anim>
                                      </p:childTnLst>
                                    </p:cTn>
                                  </p:par>
                                  <p:par>
                                    <p:cTn id="26" presetID="2" presetClass="entr" presetSubtype="8" fill="hold" grpId="6" nodeType="withEffect">
                                      <p:stCondLst>
                                        <p:cond delay="250"/>
                                      </p:stCondLst>
                                      <p:iterate>
                                        <p:tmAbs val="0"/>
                                      </p:iterate>
                                      <p:childTnLst>
                                        <p:set>
                                          <p:cBhvr>
                                            <p:cTn id="27" fill="hold"/>
                                            <p:tgtEl>
                                              <p:spTgt spid="595"/>
                                            </p:tgtEl>
                                            <p:attrNameLst>
                                              <p:attrName>style.visibility</p:attrName>
                                            </p:attrNameLst>
                                          </p:cBhvr>
                                          <p:to>
                                            <p:strVal val="visible"/>
                                          </p:to>
                                        </p:set>
                                        <p:anim calcmode="lin" valueType="num">
                                          <p:cBhvr>
                                            <p:cTn id="28" dur="1250" fill="hold"/>
                                            <p:tgtEl>
                                              <p:spTgt spid="595"/>
                                            </p:tgtEl>
                                            <p:attrNameLst>
                                              <p:attrName>ppt_x</p:attrName>
                                            </p:attrNameLst>
                                          </p:cBhvr>
                                          <p:tavLst>
                                            <p:tav tm="0">
                                              <p:val>
                                                <p:strVal val="0-#ppt_w/2"/>
                                              </p:val>
                                            </p:tav>
                                            <p:tav tm="100000">
                                              <p:val>
                                                <p:strVal val="#ppt_x"/>
                                              </p:val>
                                            </p:tav>
                                          </p:tavLst>
                                        </p:anim>
                                        <p:anim calcmode="lin" valueType="num">
                                          <p:cBhvr>
                                            <p:cTn id="29" dur="1250" fill="hold"/>
                                            <p:tgtEl>
                                              <p:spTgt spid="5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3" animBg="1" advAuto="0"/>
          <p:bldP spid="595" grpId="6" animBg="1" advAuto="0"/>
          <p:bldP spid="596" grpId="2" animBg="1" advAuto="0"/>
          <p:bldP spid="597" grpId="5" animBg="1" advAuto="0"/>
          <p:bldP spid="598" grpId="0" animBg="1"/>
          <p:bldP spid="599" grpId="1" animBg="1" advAuto="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605" name="Group 605"/>
          <p:cNvGrpSpPr/>
          <p:nvPr/>
        </p:nvGrpSpPr>
        <p:grpSpPr>
          <a:xfrm>
            <a:off x="-156349" y="127000"/>
            <a:ext cx="13331984" cy="9545354"/>
            <a:chOff x="0" y="0"/>
            <a:chExt cx="13331983" cy="9545353"/>
          </a:xfrm>
        </p:grpSpPr>
        <p:pic>
          <p:nvPicPr>
            <p:cNvPr id="603" name="Hypno.jpg"/>
            <p:cNvPicPr>
              <a:picLocks noChangeAspect="1"/>
            </p:cNvPicPr>
            <p:nvPr/>
          </p:nvPicPr>
          <p:blipFill>
            <a:blip r:embed="rId5" cstate="print">
              <a:extLst>
                <a:ext uri="{28A0092B-C50C-407E-A947-70E740481C1C}">
                  <a14:useLocalDpi xmlns:a14="http://schemas.microsoft.com/office/drawing/2010/main"/>
                </a:ext>
              </a:extLst>
            </a:blip>
            <a:srcRect r="20023"/>
            <a:stretch>
              <a:fillRect/>
            </a:stretch>
          </p:blipFill>
          <p:spPr>
            <a:xfrm>
              <a:off x="3185517" y="0"/>
              <a:ext cx="10146467" cy="9545354"/>
            </a:xfrm>
            <a:prstGeom prst="rect">
              <a:avLst/>
            </a:prstGeom>
            <a:ln w="12700" cap="flat">
              <a:noFill/>
              <a:miter lim="400000"/>
            </a:ln>
            <a:effectLst/>
          </p:spPr>
        </p:pic>
        <p:pic>
          <p:nvPicPr>
            <p:cNvPr id="604" name="Hypno.jpg"/>
            <p:cNvPicPr>
              <a:picLocks noChangeAspect="1"/>
            </p:cNvPicPr>
            <p:nvPr/>
          </p:nvPicPr>
          <p:blipFill>
            <a:blip r:embed="rId5" cstate="print">
              <a:extLst>
                <a:ext uri="{28A0092B-C50C-407E-A947-70E740481C1C}">
                  <a14:useLocalDpi xmlns:a14="http://schemas.microsoft.com/office/drawing/2010/main"/>
                </a:ext>
              </a:extLst>
            </a:blip>
            <a:srcRect r="74894"/>
            <a:stretch>
              <a:fillRect/>
            </a:stretch>
          </p:blipFill>
          <p:spPr>
            <a:xfrm flipH="1">
              <a:off x="0" y="0"/>
              <a:ext cx="3185081" cy="9545354"/>
            </a:xfrm>
            <a:prstGeom prst="rect">
              <a:avLst/>
            </a:prstGeom>
            <a:ln w="12700" cap="flat">
              <a:noFill/>
              <a:miter lim="400000"/>
            </a:ln>
            <a:effectLst/>
          </p:spPr>
        </p:pic>
      </p:grpSp>
      <p:pic>
        <p:nvPicPr>
          <p:cNvPr id="606" name="Hypnosis.mp4"/>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275016" y="-141831"/>
            <a:ext cx="12480168" cy="5882349"/>
          </a:xfrm>
          <a:prstGeom prst="rect">
            <a:avLst/>
          </a:prstGeom>
          <a:effectLst>
            <a:outerShdw blurRad="177800" dir="2700000" rotWithShape="0">
              <a:srgbClr val="FFFFFF"/>
            </a:outerShdw>
          </a:effectLst>
        </p:spPr>
      </p:pic>
      <p:sp>
        <p:nvSpPr>
          <p:cNvPr id="607" name="Shape 607"/>
          <p:cNvSpPr/>
          <p:nvPr/>
        </p:nvSpPr>
        <p:spPr>
          <a:xfrm>
            <a:off x="526410" y="9165569"/>
            <a:ext cx="1187578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608" name="Shape 608"/>
          <p:cNvSpPr/>
          <p:nvPr/>
        </p:nvSpPr>
        <p:spPr>
          <a:xfrm>
            <a:off x="247353" y="5722205"/>
            <a:ext cx="6137682" cy="3835401"/>
          </a:xfrm>
          <a:prstGeom prst="roundRect">
            <a:avLst>
              <a:gd name="adj" fmla="val 11855"/>
            </a:avLst>
          </a:prstGeom>
          <a:solidFill>
            <a:srgbClr val="000000"/>
          </a:solidFill>
          <a:ln w="25400">
            <a:solidFill>
              <a:srgbClr val="FFFFFF"/>
            </a:solidFill>
            <a:miter lim="400000"/>
          </a:ln>
        </p:spPr>
        <p:txBody>
          <a:bodyPr lIns="50800" tIns="50800" rIns="50800" bIns="50800" anchor="ctr"/>
          <a:lstStyle/>
          <a:p>
            <a:pPr algn="ctr">
              <a:spcBef>
                <a:spcPts val="0"/>
              </a:spcBef>
              <a:defRPr sz="2600" spc="0">
                <a:solidFill>
                  <a:srgbClr val="FFFFFF"/>
                </a:solidFill>
                <a:latin typeface="Helvetica Light"/>
                <a:ea typeface="Helvetica Light"/>
                <a:cs typeface="Helvetica Light"/>
                <a:sym typeface="Helvetica Light"/>
              </a:defRPr>
            </a:pPr>
            <a:endParaRPr/>
          </a:p>
        </p:txBody>
      </p:sp>
      <p:sp>
        <p:nvSpPr>
          <p:cNvPr id="609" name="Shape 609"/>
          <p:cNvSpPr/>
          <p:nvPr/>
        </p:nvSpPr>
        <p:spPr>
          <a:xfrm>
            <a:off x="247353" y="3497287"/>
            <a:ext cx="6137682" cy="6060319"/>
          </a:xfrm>
          <a:prstGeom prst="roundRect">
            <a:avLst>
              <a:gd name="adj" fmla="val 7503"/>
            </a:avLst>
          </a:prstGeom>
          <a:solidFill>
            <a:srgbClr val="000000"/>
          </a:solidFill>
          <a:ln w="25400">
            <a:solidFill>
              <a:srgbClr val="FFFFFF"/>
            </a:solidFill>
            <a:miter lim="400000"/>
          </a:ln>
        </p:spPr>
        <p:txBody>
          <a:bodyPr lIns="50800" tIns="50800" rIns="50800" bIns="50800" anchor="ctr"/>
          <a:lstStyle/>
          <a:p>
            <a:pPr algn="ctr">
              <a:spcBef>
                <a:spcPts val="0"/>
              </a:spcBef>
              <a:defRPr sz="2600" spc="0">
                <a:solidFill>
                  <a:srgbClr val="FFFFFF"/>
                </a:solidFill>
                <a:latin typeface="Helvetica Light"/>
                <a:ea typeface="Helvetica Light"/>
                <a:cs typeface="Helvetica Light"/>
                <a:sym typeface="Helvetica Light"/>
              </a:defRPr>
            </a:pPr>
            <a:endParaRPr/>
          </a:p>
        </p:txBody>
      </p:sp>
      <p:sp>
        <p:nvSpPr>
          <p:cNvPr id="610" name="Shape 610"/>
          <p:cNvSpPr/>
          <p:nvPr/>
        </p:nvSpPr>
        <p:spPr>
          <a:xfrm>
            <a:off x="316977" y="5746278"/>
            <a:ext cx="6163082" cy="3594337"/>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nchor="ctr">
            <a:spAutoFit/>
          </a:bodyPr>
          <a:lstStyle/>
          <a:p>
            <a:pPr marL="64577" indent="8056" defTabSz="457200">
              <a:lnSpc>
                <a:spcPts val="4300"/>
              </a:lnSpc>
              <a:spcBef>
                <a:spcPts val="1300"/>
              </a:spcBef>
              <a:tabLst>
                <a:tab pos="4267200" algn="l"/>
                <a:tab pos="8724900" algn="l"/>
              </a:tabLst>
              <a:defRPr sz="3600" b="1" spc="0">
                <a:solidFill>
                  <a:srgbClr val="FFFFFF"/>
                </a:solidFill>
                <a:latin typeface="Arial"/>
                <a:ea typeface="Arial"/>
                <a:cs typeface="Arial"/>
                <a:sym typeface="Arial"/>
              </a:defRPr>
            </a:pPr>
            <a:r>
              <a:t>2. </a:t>
            </a:r>
            <a:r>
              <a:rPr u="sng"/>
              <a:t>Social Influence Theory</a:t>
            </a:r>
          </a:p>
          <a:p>
            <a:pPr marL="445577" indent="8056" defTabSz="457200">
              <a:lnSpc>
                <a:spcPts val="3600"/>
              </a:lnSpc>
              <a:spcBef>
                <a:spcPts val="1300"/>
              </a:spcBef>
              <a:tabLst>
                <a:tab pos="4267200" algn="l"/>
                <a:tab pos="8724900" algn="l"/>
              </a:tabLst>
              <a:defRPr sz="3000" spc="0">
                <a:solidFill>
                  <a:srgbClr val="FFFFFF"/>
                </a:solidFill>
                <a:latin typeface="Arial"/>
                <a:ea typeface="Arial"/>
                <a:cs typeface="Arial"/>
                <a:sym typeface="Arial"/>
              </a:defRPr>
            </a:pPr>
            <a:r>
              <a:rPr u="sng"/>
              <a:t>Role Theory</a:t>
            </a:r>
            <a:r>
              <a:t> – people play a role like the behaviors of a hypnotized person</a:t>
            </a:r>
          </a:p>
          <a:p>
            <a:pPr marL="445577" indent="8056" defTabSz="457200">
              <a:lnSpc>
                <a:spcPts val="3600"/>
              </a:lnSpc>
              <a:spcBef>
                <a:spcPts val="1300"/>
              </a:spcBef>
              <a:tabLst>
                <a:tab pos="4267200" algn="l"/>
                <a:tab pos="8724900" algn="l"/>
              </a:tabLst>
              <a:defRPr sz="3000" spc="0">
                <a:solidFill>
                  <a:srgbClr val="FFFFFF"/>
                </a:solidFill>
                <a:latin typeface="Arial"/>
                <a:ea typeface="Arial"/>
                <a:cs typeface="Arial"/>
                <a:sym typeface="Arial"/>
              </a:defRPr>
            </a:pPr>
            <a:r>
              <a:rPr u="sng"/>
              <a:t>Response Expectancy Theory</a:t>
            </a:r>
            <a:r>
              <a:t> hypnotic suggestions alter expectations(Placebos)</a:t>
            </a:r>
          </a:p>
        </p:txBody>
      </p:sp>
      <p:sp>
        <p:nvSpPr>
          <p:cNvPr id="611" name="Shape 611"/>
          <p:cNvSpPr>
            <a:spLocks noGrp="1"/>
          </p:cNvSpPr>
          <p:nvPr>
            <p:ph type="ctrTitle"/>
          </p:nvPr>
        </p:nvSpPr>
        <p:spPr>
          <a:xfrm>
            <a:off x="-28266" y="242378"/>
            <a:ext cx="12985132" cy="1383798"/>
          </a:xfrm>
          <a:prstGeom prst="rect">
            <a:avLst/>
          </a:prstGeom>
          <a:effectLst>
            <a:outerShdw blurRad="469900" dir="2700000" rotWithShape="0">
              <a:srgbClr val="000000"/>
            </a:outerShdw>
          </a:effectLst>
        </p:spPr>
        <p:txBody>
          <a:bodyPr>
            <a:noAutofit/>
          </a:bodyPr>
          <a:lstStyle>
            <a:lvl1pPr algn="l">
              <a:defRPr sz="9800" b="1" spc="979">
                <a:solidFill>
                  <a:srgbClr val="CBCBCB"/>
                </a:solidFill>
                <a:effectLst>
                  <a:outerShdw blurRad="25400" dir="18900000" rotWithShape="0">
                    <a:srgbClr val="000000"/>
                  </a:outerShdw>
                </a:effectLst>
                <a:latin typeface="Arial"/>
                <a:ea typeface="Arial"/>
                <a:cs typeface="Arial"/>
                <a:sym typeface="Arial"/>
              </a:defRPr>
            </a:lvl1pPr>
          </a:lstStyle>
          <a:p>
            <a:r>
              <a:t> III. Hypnosis</a:t>
            </a:r>
          </a:p>
        </p:txBody>
      </p:sp>
      <p:sp>
        <p:nvSpPr>
          <p:cNvPr id="612" name="Shape 612"/>
          <p:cNvSpPr/>
          <p:nvPr/>
        </p:nvSpPr>
        <p:spPr>
          <a:xfrm rot="21360000">
            <a:off x="31627" y="2493942"/>
            <a:ext cx="8179483" cy="939801"/>
          </a:xfrm>
          <a:prstGeom prst="rect">
            <a:avLst/>
          </a:prstGeom>
          <a:ln w="12700">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marL="463784" lvl="1" indent="-463784" defTabSz="457200">
              <a:lnSpc>
                <a:spcPts val="6400"/>
              </a:lnSpc>
              <a:spcBef>
                <a:spcPts val="0"/>
              </a:spcBef>
              <a:tabLst>
                <a:tab pos="4267200" algn="l"/>
                <a:tab pos="8724900" algn="l"/>
              </a:tabLst>
              <a:defRPr sz="5400" b="1" i="1" spc="0">
                <a:solidFill>
                  <a:srgbClr val="FFFFFF"/>
                </a:solidFill>
                <a:effectLst>
                  <a:outerShdw blurRad="38100" dist="50800" dir="2760000" rotWithShape="0">
                    <a:srgbClr val="000000"/>
                  </a:outerShdw>
                </a:effectLst>
                <a:latin typeface="Century Gothic"/>
                <a:ea typeface="Century Gothic"/>
                <a:cs typeface="Century Gothic"/>
                <a:sym typeface="Century Gothic"/>
              </a:defRPr>
            </a:pPr>
            <a:r>
              <a:rPr dirty="0"/>
              <a:t>Approaches of Hypnosis</a:t>
            </a:r>
          </a:p>
        </p:txBody>
      </p:sp>
      <p:sp>
        <p:nvSpPr>
          <p:cNvPr id="613" name="Shape 613"/>
          <p:cNvSpPr/>
          <p:nvPr/>
        </p:nvSpPr>
        <p:spPr>
          <a:xfrm>
            <a:off x="469013" y="3752732"/>
            <a:ext cx="5759916" cy="189253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436114" indent="-436114" defTabSz="457200">
              <a:lnSpc>
                <a:spcPts val="4200"/>
              </a:lnSpc>
              <a:spcBef>
                <a:spcPts val="1300"/>
              </a:spcBef>
              <a:tabLst>
                <a:tab pos="4267200" algn="l"/>
                <a:tab pos="8724900" algn="l"/>
              </a:tabLst>
              <a:defRPr sz="3000" spc="0">
                <a:solidFill>
                  <a:srgbClr val="FFFFFF"/>
                </a:solidFill>
                <a:latin typeface="Arial"/>
                <a:ea typeface="Arial"/>
                <a:cs typeface="Arial"/>
                <a:sym typeface="Arial"/>
              </a:defRPr>
            </a:pPr>
            <a:r>
              <a:rPr sz="3500" b="1"/>
              <a:t>1</a:t>
            </a:r>
            <a:r>
              <a:rPr sz="3500"/>
              <a:t>. </a:t>
            </a:r>
            <a:r>
              <a:rPr sz="3500" b="1"/>
              <a:t>Divided Mind Approach</a:t>
            </a:r>
            <a:r>
              <a:rPr sz="3500"/>
              <a:t> </a:t>
            </a:r>
            <a:r>
              <a:rPr b="1" u="sng"/>
              <a:t>Dissociation </a:t>
            </a:r>
            <a:r>
              <a:t>consciousness is divided into 2 parts - each aware </a:t>
            </a:r>
          </a:p>
        </p:txBody>
      </p:sp>
      <p:grpSp>
        <p:nvGrpSpPr>
          <p:cNvPr id="616" name="Group 616"/>
          <p:cNvGrpSpPr/>
          <p:nvPr/>
        </p:nvGrpSpPr>
        <p:grpSpPr>
          <a:xfrm>
            <a:off x="6597353" y="6345494"/>
            <a:ext cx="6137682" cy="3212112"/>
            <a:chOff x="0" y="1336430"/>
            <a:chExt cx="6137680" cy="3212111"/>
          </a:xfrm>
        </p:grpSpPr>
        <p:sp>
          <p:nvSpPr>
            <p:cNvPr id="614" name="Shape 614"/>
            <p:cNvSpPr/>
            <p:nvPr/>
          </p:nvSpPr>
          <p:spPr>
            <a:xfrm>
              <a:off x="0" y="1336430"/>
              <a:ext cx="6137681" cy="3212113"/>
            </a:xfrm>
            <a:prstGeom prst="roundRect">
              <a:avLst>
                <a:gd name="adj" fmla="val 14156"/>
              </a:avLst>
            </a:prstGeom>
            <a:solidFill>
              <a:srgbClr val="000000"/>
            </a:solidFill>
            <a:ln w="25400" cap="flat">
              <a:solidFill>
                <a:srgbClr val="FFFFFF"/>
              </a:solidFill>
              <a:prstDash val="solid"/>
              <a:miter lim="400000"/>
            </a:ln>
            <a:effectLst/>
          </p:spPr>
          <p:txBody>
            <a:bodyPr wrap="square" lIns="50800" tIns="50800" rIns="50800" bIns="50800" numCol="1" anchor="ctr">
              <a:noAutofit/>
            </a:bodyPr>
            <a:lstStyle/>
            <a:p>
              <a:pPr algn="ctr">
                <a:spcBef>
                  <a:spcPts val="0"/>
                </a:spcBef>
                <a:defRPr sz="2600" spc="0">
                  <a:solidFill>
                    <a:srgbClr val="FFFFFF"/>
                  </a:solidFill>
                  <a:latin typeface="Helvetica Light"/>
                  <a:ea typeface="Helvetica Light"/>
                  <a:cs typeface="Helvetica Light"/>
                  <a:sym typeface="Helvetica Light"/>
                </a:defRPr>
              </a:pPr>
              <a:endParaRPr/>
            </a:p>
          </p:txBody>
        </p:sp>
        <p:sp>
          <p:nvSpPr>
            <p:cNvPr id="615" name="Shape 615"/>
            <p:cNvSpPr/>
            <p:nvPr/>
          </p:nvSpPr>
          <p:spPr>
            <a:xfrm>
              <a:off x="445341" y="1765793"/>
              <a:ext cx="5574608" cy="26008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indent="8056" defTabSz="457200">
                <a:lnSpc>
                  <a:spcPts val="3600"/>
                </a:lnSpc>
                <a:spcBef>
                  <a:spcPts val="1700"/>
                </a:spcBef>
                <a:tabLst>
                  <a:tab pos="4267200" algn="l"/>
                  <a:tab pos="8724900" algn="l"/>
                </a:tabLst>
                <a:defRPr sz="3300" spc="0">
                  <a:solidFill>
                    <a:srgbClr val="FFFFFF"/>
                  </a:solidFill>
                  <a:latin typeface="Arial"/>
                  <a:ea typeface="Arial"/>
                  <a:cs typeface="Arial"/>
                  <a:sym typeface="Arial"/>
                </a:defRPr>
              </a:pPr>
              <a:r>
                <a:rPr b="1"/>
                <a:t>Pain Control</a:t>
              </a:r>
              <a:r>
                <a:t> – birth, chemotherapy, dental</a:t>
              </a:r>
            </a:p>
            <a:p>
              <a:pPr indent="8056" defTabSz="457200">
                <a:lnSpc>
                  <a:spcPts val="3600"/>
                </a:lnSpc>
                <a:spcBef>
                  <a:spcPts val="1700"/>
                </a:spcBef>
                <a:tabLst>
                  <a:tab pos="4267200" algn="l"/>
                  <a:tab pos="8724900" algn="l"/>
                </a:tabLst>
                <a:defRPr sz="3300" spc="0">
                  <a:solidFill>
                    <a:srgbClr val="FFFFFF"/>
                  </a:solidFill>
                  <a:latin typeface="Arial"/>
                  <a:ea typeface="Arial"/>
                  <a:cs typeface="Arial"/>
                  <a:sym typeface="Arial"/>
                </a:defRPr>
              </a:pPr>
              <a:r>
                <a:rPr b="1"/>
                <a:t>Treatment Therapy</a:t>
              </a:r>
              <a:r>
                <a:t> – headaches, smoking, weight control, nail biting</a:t>
              </a:r>
            </a:p>
          </p:txBody>
        </p:sp>
      </p:grpSp>
      <p:sp>
        <p:nvSpPr>
          <p:cNvPr id="617" name="Shape 617"/>
          <p:cNvSpPr/>
          <p:nvPr/>
        </p:nvSpPr>
        <p:spPr>
          <a:xfrm rot="21360000">
            <a:off x="6813196" y="5556784"/>
            <a:ext cx="4723025" cy="939801"/>
          </a:xfrm>
          <a:prstGeom prst="rect">
            <a:avLst/>
          </a:prstGeom>
          <a:ln w="12700">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marL="463784" lvl="1" indent="-463784" defTabSz="457200">
              <a:lnSpc>
                <a:spcPts val="6400"/>
              </a:lnSpc>
              <a:spcBef>
                <a:spcPts val="0"/>
              </a:spcBef>
              <a:tabLst>
                <a:tab pos="4267200" algn="l"/>
                <a:tab pos="8724900" algn="l"/>
              </a:tabLst>
              <a:defRPr sz="5400" b="1" i="1" spc="0">
                <a:solidFill>
                  <a:srgbClr val="FFFFFF"/>
                </a:solidFill>
                <a:effectLst>
                  <a:outerShdw blurRad="38100" dist="50800" dir="2760000" rotWithShape="0">
                    <a:srgbClr val="000000"/>
                  </a:outerShdw>
                </a:effectLst>
                <a:latin typeface="Century Gothic"/>
                <a:ea typeface="Century Gothic"/>
                <a:cs typeface="Century Gothic"/>
                <a:sym typeface="Century Gothic"/>
              </a:defRPr>
            </a:pPr>
            <a:r>
              <a:t>Hypnosis Uses</a:t>
            </a:r>
          </a:p>
        </p:txBody>
      </p:sp>
      <p:sp>
        <p:nvSpPr>
          <p:cNvPr id="618" name="Shape 618"/>
          <p:cNvSpPr/>
          <p:nvPr/>
        </p:nvSpPr>
        <p:spPr>
          <a:xfrm rot="21360000">
            <a:off x="87238" y="4828623"/>
            <a:ext cx="4229436" cy="939801"/>
          </a:xfrm>
          <a:prstGeom prst="rect">
            <a:avLst/>
          </a:prstGeom>
          <a:ln w="12700">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marL="463784" lvl="1" indent="-463784" defTabSz="457200">
              <a:lnSpc>
                <a:spcPts val="6400"/>
              </a:lnSpc>
              <a:spcBef>
                <a:spcPts val="0"/>
              </a:spcBef>
              <a:tabLst>
                <a:tab pos="4267200" algn="l"/>
                <a:tab pos="8724900" algn="l"/>
              </a:tabLst>
              <a:defRPr sz="5400" b="1" i="1" spc="0">
                <a:solidFill>
                  <a:srgbClr val="FFFFFF"/>
                </a:solidFill>
                <a:effectLst>
                  <a:outerShdw blurRad="38100" dist="50800" dir="2760000" rotWithShape="0">
                    <a:srgbClr val="000000"/>
                  </a:outerShdw>
                </a:effectLst>
                <a:latin typeface="Century Gothic"/>
                <a:ea typeface="Century Gothic"/>
                <a:cs typeface="Century Gothic"/>
                <a:sym typeface="Century Gothic"/>
              </a:defRPr>
            </a:pPr>
            <a:r>
              <a:t>Approaches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xit" presetSubtype="32" fill="hold" grpId="1" nodeType="afterEffect">
                                  <p:stCondLst>
                                    <p:cond delay="0"/>
                                  </p:stCondLst>
                                  <p:iterate>
                                    <p:tmAbs val="0"/>
                                  </p:iterate>
                                  <p:childTnLst>
                                    <p:animEffect transition="out" filter="box(out)">
                                      <p:cBhvr>
                                        <p:cTn id="6" dur="1000" fill="hold"/>
                                        <p:tgtEl>
                                          <p:spTgt spid="605"/>
                                        </p:tgtEl>
                                      </p:cBhvr>
                                    </p:animEffect>
                                    <p:set>
                                      <p:cBhvr>
                                        <p:cTn id="7" fill="hold">
                                          <p:stCondLst>
                                            <p:cond delay="999"/>
                                          </p:stCondLst>
                                        </p:cTn>
                                        <p:tgtEl>
                                          <p:spTgt spid="605"/>
                                        </p:tgtEl>
                                        <p:attrNameLst>
                                          <p:attrName>style.visibility</p:attrName>
                                        </p:attrNameLst>
                                      </p:cBhvr>
                                      <p:to>
                                        <p:strVal val="hidden"/>
                                      </p:to>
                                    </p:set>
                                  </p:childTnLst>
                                </p:cTn>
                              </p:par>
                              <p:par>
                                <p:cTn id="8" presetID="22" presetClass="exit" presetSubtype="1" fill="hold" grpId="2" nodeType="withEffect">
                                  <p:stCondLst>
                                    <p:cond delay="0"/>
                                  </p:stCondLst>
                                  <p:iterate>
                                    <p:tmAbs val="0"/>
                                  </p:iterate>
                                  <p:childTnLst>
                                    <p:animEffect transition="out" filter="wipe(up)">
                                      <p:cBhvr>
                                        <p:cTn id="9" dur="1000" fill="hold"/>
                                        <p:tgtEl>
                                          <p:spTgt spid="611"/>
                                        </p:tgtEl>
                                      </p:cBhvr>
                                    </p:animEffect>
                                    <p:set>
                                      <p:cBhvr>
                                        <p:cTn id="10" fill="hold">
                                          <p:stCondLst>
                                            <p:cond delay="999"/>
                                          </p:stCondLst>
                                        </p:cTn>
                                        <p:tgtEl>
                                          <p:spTgt spid="611"/>
                                        </p:tgtEl>
                                        <p:attrNameLst>
                                          <p:attrName>style.visibility</p:attrName>
                                        </p:attrNameLst>
                                      </p:cBhvr>
                                      <p:to>
                                        <p:strVal val="hidden"/>
                                      </p:to>
                                    </p:set>
                                  </p:childTnLst>
                                </p:cTn>
                              </p:par>
                              <p:par>
                                <p:cTn id="11" presetID="22" presetClass="exit" presetSubtype="1" fill="hold" grpId="3" nodeType="withEffect">
                                  <p:stCondLst>
                                    <p:cond delay="0"/>
                                  </p:stCondLst>
                                  <p:iterate>
                                    <p:tmAbs val="0"/>
                                  </p:iterate>
                                  <p:childTnLst>
                                    <p:animEffect transition="out" filter="wipe(up)">
                                      <p:cBhvr>
                                        <p:cTn id="12" dur="1000" fill="hold"/>
                                        <p:tgtEl>
                                          <p:spTgt spid="612"/>
                                        </p:tgtEl>
                                      </p:cBhvr>
                                    </p:animEffect>
                                    <p:set>
                                      <p:cBhvr>
                                        <p:cTn id="13" fill="hold">
                                          <p:stCondLst>
                                            <p:cond delay="999"/>
                                          </p:stCondLst>
                                        </p:cTn>
                                        <p:tgtEl>
                                          <p:spTgt spid="612"/>
                                        </p:tgtEl>
                                        <p:attrNameLst>
                                          <p:attrName>style.visibility</p:attrName>
                                        </p:attrNameLst>
                                      </p:cBhvr>
                                      <p:to>
                                        <p:strVal val="hidden"/>
                                      </p:to>
                                    </p:set>
                                  </p:childTnLst>
                                </p:cTn>
                              </p:par>
                              <p:par>
                                <p:cTn id="14" presetID="22" presetClass="exit" presetSubtype="1" fill="hold" grpId="4" nodeType="withEffect">
                                  <p:stCondLst>
                                    <p:cond delay="0"/>
                                  </p:stCondLst>
                                  <p:iterate>
                                    <p:tmAbs val="0"/>
                                  </p:iterate>
                                  <p:childTnLst>
                                    <p:animEffect transition="out" filter="wipe(up)">
                                      <p:cBhvr>
                                        <p:cTn id="15" dur="1000" fill="hold"/>
                                        <p:tgtEl>
                                          <p:spTgt spid="613"/>
                                        </p:tgtEl>
                                      </p:cBhvr>
                                    </p:animEffect>
                                    <p:set>
                                      <p:cBhvr>
                                        <p:cTn id="16" fill="hold">
                                          <p:stCondLst>
                                            <p:cond delay="999"/>
                                          </p:stCondLst>
                                        </p:cTn>
                                        <p:tgtEl>
                                          <p:spTgt spid="613"/>
                                        </p:tgtEl>
                                        <p:attrNameLst>
                                          <p:attrName>style.visibility</p:attrName>
                                        </p:attrNameLst>
                                      </p:cBhvr>
                                      <p:to>
                                        <p:strVal val="hidden"/>
                                      </p:to>
                                    </p:set>
                                  </p:childTnLst>
                                </p:cTn>
                              </p:par>
                              <p:par>
                                <p:cTn id="17" presetID="22" presetClass="exit" presetSubtype="1" fill="hold" grpId="5" nodeType="withEffect">
                                  <p:stCondLst>
                                    <p:cond delay="0"/>
                                  </p:stCondLst>
                                  <p:iterate>
                                    <p:tmAbs val="0"/>
                                  </p:iterate>
                                  <p:childTnLst>
                                    <p:animEffect transition="out" filter="wipe(up)">
                                      <p:cBhvr>
                                        <p:cTn id="18" dur="1000" fill="hold"/>
                                        <p:tgtEl>
                                          <p:spTgt spid="609"/>
                                        </p:tgtEl>
                                      </p:cBhvr>
                                    </p:animEffect>
                                    <p:set>
                                      <p:cBhvr>
                                        <p:cTn id="19" fill="hold">
                                          <p:stCondLst>
                                            <p:cond delay="999"/>
                                          </p:stCondLst>
                                        </p:cTn>
                                        <p:tgtEl>
                                          <p:spTgt spid="609"/>
                                        </p:tgtEl>
                                        <p:attrNameLst>
                                          <p:attrName>style.visibility</p:attrName>
                                        </p:attrNameLst>
                                      </p:cBhvr>
                                      <p:to>
                                        <p:strVal val="hidden"/>
                                      </p:to>
                                    </p:set>
                                  </p:childTnLst>
                                </p:cTn>
                              </p:par>
                            </p:childTnLst>
                          </p:cTn>
                        </p:par>
                        <p:par>
                          <p:cTn id="20" fill="hold">
                            <p:stCondLst>
                              <p:cond delay="1000"/>
                            </p:stCondLst>
                            <p:childTnLst>
                              <p:par>
                                <p:cTn id="21" presetID="22" presetClass="entr" presetSubtype="1" fill="hold" grpId="6" nodeType="afterEffect">
                                  <p:stCondLst>
                                    <p:cond delay="0"/>
                                  </p:stCondLst>
                                  <p:iterate>
                                    <p:tmAbs val="0"/>
                                  </p:iterate>
                                  <p:childTnLst>
                                    <p:set>
                                      <p:cBhvr>
                                        <p:cTn id="22" fill="hold"/>
                                        <p:tgtEl>
                                          <p:spTgt spid="618"/>
                                        </p:tgtEl>
                                        <p:attrNameLst>
                                          <p:attrName>style.visibility</p:attrName>
                                        </p:attrNameLst>
                                      </p:cBhvr>
                                      <p:to>
                                        <p:strVal val="visible"/>
                                      </p:to>
                                    </p:set>
                                    <p:animEffect transition="in" filter="wipe(up)">
                                      <p:cBhvr>
                                        <p:cTn id="23" dur="1000"/>
                                        <p:tgtEl>
                                          <p:spTgt spid="618"/>
                                        </p:tgtEl>
                                      </p:cBhvr>
                                    </p:animEffect>
                                  </p:childTnLst>
                                </p:cTn>
                              </p:par>
                            </p:childTnLst>
                          </p:cTn>
                        </p:par>
                        <p:par>
                          <p:cTn id="24" fill="hold">
                            <p:stCondLst>
                              <p:cond delay="2000"/>
                            </p:stCondLst>
                            <p:childTnLst>
                              <p:par>
                                <p:cTn id="25" presetID="4" presetClass="entr" presetSubtype="32" fill="hold" grpId="7" nodeType="afterEffect">
                                  <p:stCondLst>
                                    <p:cond delay="0"/>
                                  </p:stCondLst>
                                  <p:iterate>
                                    <p:tmAbs val="0"/>
                                  </p:iterate>
                                  <p:childTnLst>
                                    <p:set>
                                      <p:cBhvr>
                                        <p:cTn id="26" fill="hold"/>
                                        <p:tgtEl>
                                          <p:spTgt spid="606"/>
                                        </p:tgtEl>
                                        <p:attrNameLst>
                                          <p:attrName>style.visibility</p:attrName>
                                        </p:attrNameLst>
                                      </p:cBhvr>
                                      <p:to>
                                        <p:strVal val="visible"/>
                                      </p:to>
                                    </p:set>
                                    <p:animEffect transition="in" filter="box(out)">
                                      <p:cBhvr>
                                        <p:cTn id="27" dur="1000"/>
                                        <p:tgtEl>
                                          <p:spTgt spid="606"/>
                                        </p:tgtEl>
                                      </p:cBhvr>
                                    </p:animEffect>
                                  </p:childTnLst>
                                </p:cTn>
                              </p:par>
                            </p:childTnLst>
                          </p:cTn>
                        </p:par>
                        <p:par>
                          <p:cTn id="28" fill="hold">
                            <p:stCondLst>
                              <p:cond delay="3000"/>
                            </p:stCondLst>
                            <p:childTnLst>
                              <p:par>
                                <p:cTn id="29" presetID="1" presetClass="mediacall" presetSubtype="0" fill="hold" nodeType="afterEffect">
                                  <p:stCondLst>
                                    <p:cond delay="0"/>
                                  </p:stCondLst>
                                  <p:childTnLst>
                                    <p:cmd type="call" cmd="playFrom(0.0)">
                                      <p:cBhvr>
                                        <p:cTn id="30" dur="114052" fill="hold"/>
                                        <p:tgtEl>
                                          <p:spTgt spid="60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1" fill="hold" display="0">
                  <p:stCondLst>
                    <p:cond delay="indefinite"/>
                  </p:stCondLst>
                </p:cTn>
                <p:tgtEl>
                  <p:spTgt spid="606"/>
                </p:tgtEl>
              </p:cMediaNode>
            </p:video>
          </p:childTnLst>
        </p:cTn>
      </p:par>
    </p:tnLst>
    <p:bldLst>
      <p:bldP spid="605" grpId="1" animBg="1" advAuto="0"/>
      <p:bldP spid="606" grpId="7" animBg="1" advAuto="0"/>
      <p:bldP spid="609" grpId="5" animBg="1" advAuto="0"/>
      <p:bldP spid="611" grpId="2" animBg="1" advAuto="0"/>
      <p:bldP spid="612" grpId="3" animBg="1" advAuto="0"/>
      <p:bldP spid="613" grpId="4" animBg="1" advAuto="0"/>
      <p:bldP spid="618" grpId="6"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20202"/>
        </a:solidFill>
        <a:effectLst/>
      </p:bgPr>
    </p:bg>
    <p:spTree>
      <p:nvGrpSpPr>
        <p:cNvPr id="1" name=""/>
        <p:cNvGrpSpPr/>
        <p:nvPr/>
      </p:nvGrpSpPr>
      <p:grpSpPr>
        <a:xfrm>
          <a:off x="0" y="0"/>
          <a:ext cx="0" cy="0"/>
          <a:chOff x="0" y="0"/>
          <a:chExt cx="0" cy="0"/>
        </a:xfrm>
      </p:grpSpPr>
      <p:pic>
        <p:nvPicPr>
          <p:cNvPr id="129" name="SleepGuard-operation-w-border.jpg"/>
          <p:cNvPicPr>
            <a:picLocks noChangeAspect="1"/>
          </p:cNvPicPr>
          <p:nvPr/>
        </p:nvPicPr>
        <p:blipFill>
          <a:blip r:embed="rId3">
            <a:extLst/>
          </a:blip>
          <a:stretch>
            <a:fillRect/>
          </a:stretch>
        </p:blipFill>
        <p:spPr>
          <a:xfrm>
            <a:off x="3676700" y="1953891"/>
            <a:ext cx="9075438" cy="7013499"/>
          </a:xfrm>
          <a:prstGeom prst="rect">
            <a:avLst/>
          </a:prstGeom>
          <a:ln w="12700">
            <a:miter lim="400000"/>
          </a:ln>
        </p:spPr>
      </p:pic>
      <p:sp>
        <p:nvSpPr>
          <p:cNvPr id="130" name="Shape 130"/>
          <p:cNvSpPr/>
          <p:nvPr/>
        </p:nvSpPr>
        <p:spPr>
          <a:xfrm>
            <a:off x="564510" y="9165569"/>
            <a:ext cx="11875780" cy="3"/>
          </a:xfrm>
          <a:prstGeom prst="line">
            <a:avLst/>
          </a:prstGeom>
          <a:ln w="38100" cap="rnd">
            <a:solidFill>
              <a:srgbClr val="747676"/>
            </a:solidFill>
            <a:custDash>
              <a:ds d="100000" sp="200000"/>
            </a:custDash>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31" name="Shape 131"/>
          <p:cNvSpPr/>
          <p:nvPr/>
        </p:nvSpPr>
        <p:spPr>
          <a:xfrm>
            <a:off x="269469" y="2089094"/>
            <a:ext cx="3215522" cy="6905522"/>
          </a:xfrm>
          <a:prstGeom prst="roundRect">
            <a:avLst>
              <a:gd name="adj" fmla="val 14141"/>
            </a:avLst>
          </a:prstGeom>
          <a:solidFill>
            <a:srgbClr val="000000"/>
          </a:solidFill>
          <a:ln w="25400">
            <a:solidFill>
              <a:srgbClr val="FFFFFF"/>
            </a:solidFill>
            <a:miter lim="400000"/>
          </a:ln>
        </p:spPr>
        <p:txBody>
          <a:bodyPr lIns="50800" tIns="50800" rIns="50800" bIns="50800" anchor="ctr"/>
          <a:lstStyle/>
          <a:p>
            <a:pPr>
              <a:defRPr sz="2600"/>
            </a:pPr>
            <a:endParaRPr/>
          </a:p>
        </p:txBody>
      </p:sp>
      <p:sp>
        <p:nvSpPr>
          <p:cNvPr id="132" name="Shape 132"/>
          <p:cNvSpPr/>
          <p:nvPr/>
        </p:nvSpPr>
        <p:spPr>
          <a:xfrm>
            <a:off x="440928" y="2281200"/>
            <a:ext cx="3358862" cy="599394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74152" indent="-33797" algn="l" defTabSz="457200">
              <a:spcBef>
                <a:spcPts val="1300"/>
              </a:spcBef>
              <a:defRPr sz="3100">
                <a:latin typeface="Arial"/>
                <a:ea typeface="Arial"/>
                <a:cs typeface="Arial"/>
                <a:sym typeface="Arial"/>
              </a:defRPr>
            </a:pPr>
            <a:r>
              <a:rPr dirty="0">
                <a:solidFill>
                  <a:schemeClr val="bg1"/>
                </a:solidFill>
              </a:rPr>
              <a:t>process of learning to control bodily states w/the help of machines monitoring the states to be controlled</a:t>
            </a:r>
          </a:p>
          <a:p>
            <a:pPr marL="404352" indent="-404352" algn="l" defTabSz="457200">
              <a:spcBef>
                <a:spcPts val="1300"/>
              </a:spcBef>
              <a:defRPr sz="3100">
                <a:latin typeface="Arial"/>
                <a:ea typeface="Arial"/>
                <a:cs typeface="Arial"/>
                <a:sym typeface="Arial"/>
              </a:defRPr>
            </a:pPr>
            <a:r>
              <a:rPr b="1" dirty="0">
                <a:solidFill>
                  <a:schemeClr val="bg1"/>
                </a:solidFill>
              </a:rPr>
              <a:t> - Effects:</a:t>
            </a:r>
            <a:r>
              <a:rPr dirty="0">
                <a:solidFill>
                  <a:schemeClr val="bg1"/>
                </a:solidFill>
              </a:rPr>
              <a:t> rids people of tension headaches</a:t>
            </a:r>
          </a:p>
        </p:txBody>
      </p:sp>
      <p:sp>
        <p:nvSpPr>
          <p:cNvPr id="133" name="Shape 133"/>
          <p:cNvSpPr/>
          <p:nvPr/>
        </p:nvSpPr>
        <p:spPr>
          <a:xfrm rot="21360000">
            <a:off x="116537" y="1454356"/>
            <a:ext cx="5240794" cy="923330"/>
          </a:xfrm>
          <a:prstGeom prst="rect">
            <a:avLst/>
          </a:prstGeom>
          <a:ln w="12700">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marL="463784" lvl="1" indent="-463784" algn="l" defTabSz="457200">
              <a:lnSpc>
                <a:spcPts val="6400"/>
              </a:lnSpc>
              <a:tabLst>
                <a:tab pos="4267200" algn="l"/>
                <a:tab pos="8724900" algn="l"/>
              </a:tabLst>
              <a:defRPr sz="5400" b="1" i="1">
                <a:effectLst>
                  <a:outerShdw blurRad="38100" dist="50800" dir="2760000" rotWithShape="0">
                    <a:srgbClr val="000000"/>
                  </a:outerShdw>
                </a:effectLst>
                <a:latin typeface="Century Gothic"/>
                <a:ea typeface="Century Gothic"/>
                <a:cs typeface="Century Gothic"/>
                <a:sym typeface="Century Gothic"/>
              </a:defRPr>
            </a:pPr>
            <a:r>
              <a:rPr dirty="0">
                <a:solidFill>
                  <a:schemeClr val="bg1"/>
                </a:solidFill>
              </a:rPr>
              <a:t>1. Biofeedback</a:t>
            </a:r>
            <a:endParaRPr sz="1200" dirty="0">
              <a:solidFill>
                <a:schemeClr val="bg1"/>
              </a:solidFill>
            </a:endParaRPr>
          </a:p>
        </p:txBody>
      </p:sp>
      <p:sp>
        <p:nvSpPr>
          <p:cNvPr id="134" name="Shape 134"/>
          <p:cNvSpPr>
            <a:spLocks noGrp="1"/>
          </p:cNvSpPr>
          <p:nvPr>
            <p:ph type="title"/>
          </p:nvPr>
        </p:nvSpPr>
        <p:spPr>
          <a:xfrm>
            <a:off x="35063" y="116228"/>
            <a:ext cx="13087075" cy="1301494"/>
          </a:xfrm>
          <a:prstGeom prst="rect">
            <a:avLst/>
          </a:prstGeom>
          <a:effectLst>
            <a:outerShdw blurRad="266700" dir="2700000" rotWithShape="0">
              <a:srgbClr val="000000">
                <a:alpha val="91250"/>
              </a:srgbClr>
            </a:outerShdw>
          </a:effectLst>
        </p:spPr>
        <p:txBody>
          <a:bodyPr>
            <a:noAutofit/>
          </a:bodyPr>
          <a:lstStyle>
            <a:lvl1pPr algn="l">
              <a:defRPr sz="7300" b="1" spc="-657">
                <a:solidFill>
                  <a:srgbClr val="CBCBCB"/>
                </a:solidFill>
                <a:latin typeface="Arial"/>
                <a:ea typeface="Arial"/>
                <a:cs typeface="Arial"/>
                <a:sym typeface="Arial"/>
              </a:defRPr>
            </a:lvl1pPr>
          </a:lstStyle>
          <a:p>
            <a:pPr algn="ctr"/>
            <a:r>
              <a:rPr sz="7100" dirty="0" err="1"/>
              <a:t>IIv</a:t>
            </a:r>
            <a:r>
              <a:rPr sz="7100" dirty="0"/>
              <a:t>. </a:t>
            </a:r>
            <a:r>
              <a:rPr sz="7100" dirty="0" err="1"/>
              <a:t>BioFeedback</a:t>
            </a:r>
            <a:r>
              <a:rPr sz="7100" dirty="0"/>
              <a:t> &amp; Meditation</a:t>
            </a:r>
          </a:p>
        </p:txBody>
      </p:sp>
    </p:spTree>
    <p:extLst>
      <p:ext uri="{BB962C8B-B14F-4D97-AF65-F5344CB8AC3E}">
        <p14:creationId xmlns:p14="http://schemas.microsoft.com/office/powerpoint/2010/main" val="245761895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p:tmAbs val="0"/>
                                  </p:iterate>
                                  <p:childTnLst>
                                    <p:set>
                                      <p:cBhvr>
                                        <p:cTn id="6" fill="hold"/>
                                        <p:tgtEl>
                                          <p:spTgt spid="131"/>
                                        </p:tgtEl>
                                        <p:attrNameLst>
                                          <p:attrName>style.visibility</p:attrName>
                                        </p:attrNameLst>
                                      </p:cBhvr>
                                      <p:to>
                                        <p:strVal val="visible"/>
                                      </p:to>
                                    </p:set>
                                    <p:anim calcmode="lin" valueType="num">
                                      <p:cBhvr>
                                        <p:cTn id="7" dur="1500" fill="hold"/>
                                        <p:tgtEl>
                                          <p:spTgt spid="131"/>
                                        </p:tgtEl>
                                        <p:attrNameLst>
                                          <p:attrName>ppt_x</p:attrName>
                                        </p:attrNameLst>
                                      </p:cBhvr>
                                      <p:tavLst>
                                        <p:tav tm="0">
                                          <p:val>
                                            <p:strVal val="1+#ppt_w/2"/>
                                          </p:val>
                                        </p:tav>
                                        <p:tav tm="100000">
                                          <p:val>
                                            <p:strVal val="#ppt_x"/>
                                          </p:val>
                                        </p:tav>
                                      </p:tavLst>
                                    </p:anim>
                                    <p:anim calcmode="lin" valueType="num">
                                      <p:cBhvr>
                                        <p:cTn id="8" dur="1500" fill="hold"/>
                                        <p:tgtEl>
                                          <p:spTgt spid="131"/>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750"/>
                                  </p:stCondLst>
                                  <p:iterate>
                                    <p:tmAbs val="0"/>
                                  </p:iterate>
                                  <p:childTnLst>
                                    <p:set>
                                      <p:cBhvr>
                                        <p:cTn id="10" fill="hold"/>
                                        <p:tgtEl>
                                          <p:spTgt spid="133"/>
                                        </p:tgtEl>
                                        <p:attrNameLst>
                                          <p:attrName>style.visibility</p:attrName>
                                        </p:attrNameLst>
                                      </p:cBhvr>
                                      <p:to>
                                        <p:strVal val="visible"/>
                                      </p:to>
                                    </p:set>
                                    <p:anim calcmode="lin" valueType="num">
                                      <p:cBhvr>
                                        <p:cTn id="11" dur="1250" fill="hold"/>
                                        <p:tgtEl>
                                          <p:spTgt spid="133"/>
                                        </p:tgtEl>
                                        <p:attrNameLst>
                                          <p:attrName>ppt_x</p:attrName>
                                        </p:attrNameLst>
                                      </p:cBhvr>
                                      <p:tavLst>
                                        <p:tav tm="0">
                                          <p:val>
                                            <p:strVal val="#ppt_x"/>
                                          </p:val>
                                        </p:tav>
                                        <p:tav tm="100000">
                                          <p:val>
                                            <p:strVal val="#ppt_x"/>
                                          </p:val>
                                        </p:tav>
                                      </p:tavLst>
                                    </p:anim>
                                    <p:anim calcmode="lin" valueType="num">
                                      <p:cBhvr>
                                        <p:cTn id="12" dur="1250" fill="hold"/>
                                        <p:tgtEl>
                                          <p:spTgt spid="133"/>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1500"/>
                                  </p:stCondLst>
                                  <p:iterate>
                                    <p:tmAbs val="0"/>
                                  </p:iterate>
                                  <p:childTnLst>
                                    <p:set>
                                      <p:cBhvr>
                                        <p:cTn id="14" fill="hold"/>
                                        <p:tgtEl>
                                          <p:spTgt spid="132"/>
                                        </p:tgtEl>
                                        <p:attrNameLst>
                                          <p:attrName>style.visibility</p:attrName>
                                        </p:attrNameLst>
                                      </p:cBhvr>
                                      <p:to>
                                        <p:strVal val="visible"/>
                                      </p:to>
                                    </p:set>
                                    <p:animEffect transition="in" filter="wipe(down)">
                                      <p:cBhvr>
                                        <p:cTn id="15" dur="9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advAuto="0"/>
      <p:bldP spid="132" grpId="0" animBg="1" advAuto="0"/>
      <p:bldP spid="133"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20202"/>
        </a:solidFill>
        <a:effectLst/>
      </p:bgPr>
    </p:bg>
    <p:spTree>
      <p:nvGrpSpPr>
        <p:cNvPr id="1" name=""/>
        <p:cNvGrpSpPr/>
        <p:nvPr/>
      </p:nvGrpSpPr>
      <p:grpSpPr>
        <a:xfrm>
          <a:off x="0" y="0"/>
          <a:ext cx="0" cy="0"/>
          <a:chOff x="0" y="0"/>
          <a:chExt cx="0" cy="0"/>
        </a:xfrm>
      </p:grpSpPr>
      <p:pic>
        <p:nvPicPr>
          <p:cNvPr id="138" name="lotus-flower-tile-pattern.jpg"/>
          <p:cNvPicPr>
            <a:picLocks/>
          </p:cNvPicPr>
          <p:nvPr/>
        </p:nvPicPr>
        <p:blipFill>
          <a:blip r:embed="rId3">
            <a:extLst/>
          </a:blip>
          <a:stretch>
            <a:fillRect/>
          </a:stretch>
        </p:blipFill>
        <p:spPr>
          <a:xfrm>
            <a:off x="96599" y="116302"/>
            <a:ext cx="12811601" cy="9520996"/>
          </a:xfrm>
          <a:prstGeom prst="rect">
            <a:avLst/>
          </a:prstGeom>
          <a:ln w="12700">
            <a:miter lim="400000"/>
          </a:ln>
        </p:spPr>
      </p:pic>
      <p:sp>
        <p:nvSpPr>
          <p:cNvPr id="139" name="Shape 139"/>
          <p:cNvSpPr/>
          <p:nvPr/>
        </p:nvSpPr>
        <p:spPr>
          <a:xfrm>
            <a:off x="564510" y="9165569"/>
            <a:ext cx="11875780" cy="3"/>
          </a:xfrm>
          <a:prstGeom prst="line">
            <a:avLst/>
          </a:prstGeom>
          <a:ln w="38100" cap="rnd">
            <a:solidFill>
              <a:srgbClr val="747676"/>
            </a:solidFill>
            <a:custDash>
              <a:ds d="100000" sp="200000"/>
            </a:custDash>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0" name="Shape 140"/>
          <p:cNvSpPr>
            <a:spLocks noGrp="1"/>
          </p:cNvSpPr>
          <p:nvPr>
            <p:ph type="title"/>
          </p:nvPr>
        </p:nvSpPr>
        <p:spPr>
          <a:xfrm>
            <a:off x="-104637" y="14628"/>
            <a:ext cx="13087075" cy="1301494"/>
          </a:xfrm>
          <a:prstGeom prst="rect">
            <a:avLst/>
          </a:prstGeom>
          <a:effectLst>
            <a:outerShdw blurRad="266700" dir="2700000" rotWithShape="0">
              <a:srgbClr val="000000">
                <a:alpha val="91250"/>
              </a:srgbClr>
            </a:outerShdw>
          </a:effectLst>
        </p:spPr>
        <p:txBody>
          <a:bodyPr>
            <a:noAutofit/>
          </a:bodyPr>
          <a:lstStyle>
            <a:lvl1pPr>
              <a:defRPr sz="7300" b="1" spc="-730">
                <a:solidFill>
                  <a:srgbClr val="CBCBCB"/>
                </a:solidFill>
                <a:effectLst>
                  <a:outerShdw blurRad="38100" dist="101600" dir="3660000" rotWithShape="0">
                    <a:srgbClr val="000000"/>
                  </a:outerShdw>
                </a:effectLst>
                <a:latin typeface="Arial"/>
                <a:ea typeface="Arial"/>
                <a:cs typeface="Arial"/>
                <a:sym typeface="Arial"/>
              </a:defRPr>
            </a:lvl1pPr>
          </a:lstStyle>
          <a:p>
            <a:pPr algn="ctr"/>
            <a:r>
              <a:rPr sz="7100" dirty="0" err="1"/>
              <a:t>IIv</a:t>
            </a:r>
            <a:r>
              <a:rPr sz="7100" dirty="0"/>
              <a:t>. </a:t>
            </a:r>
            <a:r>
              <a:rPr sz="7100" dirty="0" err="1"/>
              <a:t>BioFeedback</a:t>
            </a:r>
            <a:r>
              <a:rPr sz="7100" dirty="0"/>
              <a:t> &amp; Meditation</a:t>
            </a:r>
          </a:p>
        </p:txBody>
      </p:sp>
      <p:sp>
        <p:nvSpPr>
          <p:cNvPr id="141" name="Shape 141"/>
          <p:cNvSpPr/>
          <p:nvPr/>
        </p:nvSpPr>
        <p:spPr>
          <a:xfrm>
            <a:off x="207925" y="6173961"/>
            <a:ext cx="6749921" cy="3275119"/>
          </a:xfrm>
          <a:prstGeom prst="roundRect">
            <a:avLst>
              <a:gd name="adj" fmla="val 13883"/>
            </a:avLst>
          </a:prstGeom>
          <a:solidFill>
            <a:srgbClr val="000000"/>
          </a:solidFill>
          <a:ln w="25400">
            <a:solidFill>
              <a:srgbClr val="FFFFFF"/>
            </a:solidFill>
            <a:miter lim="400000"/>
          </a:ln>
        </p:spPr>
        <p:txBody>
          <a:bodyPr lIns="50800" tIns="50800" rIns="50800" bIns="50800" anchor="ctr"/>
          <a:lstStyle/>
          <a:p>
            <a:pPr>
              <a:defRPr sz="2600"/>
            </a:pPr>
            <a:endParaRPr/>
          </a:p>
        </p:txBody>
      </p:sp>
      <p:sp>
        <p:nvSpPr>
          <p:cNvPr id="142" name="Shape 142"/>
          <p:cNvSpPr/>
          <p:nvPr/>
        </p:nvSpPr>
        <p:spPr>
          <a:xfrm>
            <a:off x="195225" y="6786407"/>
            <a:ext cx="6775321" cy="217751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388974" indent="27024" algn="l" defTabSz="457200">
              <a:spcBef>
                <a:spcPts val="1300"/>
              </a:spcBef>
              <a:defRPr sz="3100">
                <a:latin typeface="Arial"/>
                <a:ea typeface="Arial"/>
                <a:cs typeface="Arial"/>
                <a:sym typeface="Arial"/>
              </a:defRPr>
            </a:pPr>
            <a:r>
              <a:rPr dirty="0">
                <a:solidFill>
                  <a:schemeClr val="bg1"/>
                </a:solidFill>
              </a:rPr>
              <a:t>the focusing of attention to clear </a:t>
            </a:r>
            <a:r>
              <a:rPr smtClean="0">
                <a:solidFill>
                  <a:schemeClr val="bg1"/>
                </a:solidFill>
              </a:rPr>
              <a:t>one’</a:t>
            </a:r>
            <a:r>
              <a:rPr lang="en-US" smtClean="0">
                <a:solidFill>
                  <a:schemeClr val="bg1"/>
                </a:solidFill>
              </a:rPr>
              <a:t>'</a:t>
            </a:r>
            <a:r>
              <a:rPr smtClean="0">
                <a:solidFill>
                  <a:schemeClr val="bg1"/>
                </a:solidFill>
              </a:rPr>
              <a:t>s</a:t>
            </a:r>
            <a:r>
              <a:rPr dirty="0" smtClean="0">
                <a:solidFill>
                  <a:schemeClr val="bg1"/>
                </a:solidFill>
              </a:rPr>
              <a:t> </a:t>
            </a:r>
            <a:r>
              <a:rPr dirty="0">
                <a:solidFill>
                  <a:schemeClr val="bg1"/>
                </a:solidFill>
              </a:rPr>
              <a:t>mind and produce relaxation</a:t>
            </a:r>
          </a:p>
          <a:p>
            <a:pPr marL="742950" indent="-285750" algn="l" defTabSz="457200">
              <a:spcBef>
                <a:spcPts val="1300"/>
              </a:spcBef>
              <a:defRPr sz="3100">
                <a:latin typeface="Arial"/>
                <a:ea typeface="Arial"/>
                <a:cs typeface="Arial"/>
                <a:sym typeface="Arial"/>
              </a:defRPr>
            </a:pPr>
            <a:r>
              <a:rPr dirty="0">
                <a:solidFill>
                  <a:schemeClr val="bg1"/>
                </a:solidFill>
              </a:rPr>
              <a:t>-</a:t>
            </a:r>
            <a:r>
              <a:rPr b="1" dirty="0">
                <a:solidFill>
                  <a:schemeClr val="bg1"/>
                </a:solidFill>
              </a:rPr>
              <a:t> Effects:</a:t>
            </a:r>
            <a:r>
              <a:rPr dirty="0">
                <a:solidFill>
                  <a:schemeClr val="bg1"/>
                </a:solidFill>
              </a:rPr>
              <a:t> lowers blood pressure, heart rate &amp; respiration</a:t>
            </a:r>
          </a:p>
        </p:txBody>
      </p:sp>
      <p:sp>
        <p:nvSpPr>
          <p:cNvPr id="143" name="Shape 143"/>
          <p:cNvSpPr/>
          <p:nvPr/>
        </p:nvSpPr>
        <p:spPr>
          <a:xfrm rot="21360000">
            <a:off x="447297" y="5629309"/>
            <a:ext cx="4515852" cy="923330"/>
          </a:xfrm>
          <a:prstGeom prst="rect">
            <a:avLst/>
          </a:prstGeom>
          <a:ln w="12700">
            <a:miter lim="400000"/>
          </a:ln>
          <a:effectLst>
            <a:outerShdw blurRad="3556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marL="463784" lvl="1" indent="-463784" algn="l" defTabSz="457200">
              <a:lnSpc>
                <a:spcPts val="6400"/>
              </a:lnSpc>
              <a:tabLst>
                <a:tab pos="4267200" algn="l"/>
                <a:tab pos="8724900" algn="l"/>
              </a:tabLst>
              <a:defRPr sz="5400" b="1" i="1">
                <a:effectLst>
                  <a:outerShdw blurRad="38100" dist="50800" dir="2760000" rotWithShape="0">
                    <a:srgbClr val="000000"/>
                  </a:outerShdw>
                </a:effectLst>
                <a:latin typeface="Century Gothic"/>
                <a:ea typeface="Century Gothic"/>
                <a:cs typeface="Century Gothic"/>
                <a:sym typeface="Century Gothic"/>
              </a:defRPr>
            </a:pPr>
            <a:r>
              <a:rPr dirty="0">
                <a:solidFill>
                  <a:schemeClr val="bg1"/>
                </a:solidFill>
              </a:rPr>
              <a:t>2. Meditation</a:t>
            </a:r>
            <a:endParaRPr sz="1200" dirty="0">
              <a:solidFill>
                <a:schemeClr val="bg1"/>
              </a:solidFill>
            </a:endParaRPr>
          </a:p>
        </p:txBody>
      </p:sp>
      <p:grpSp>
        <p:nvGrpSpPr>
          <p:cNvPr id="146" name="Group 146"/>
          <p:cNvGrpSpPr/>
          <p:nvPr/>
        </p:nvGrpSpPr>
        <p:grpSpPr>
          <a:xfrm>
            <a:off x="7496190" y="4276753"/>
            <a:ext cx="5078715" cy="5774089"/>
            <a:chOff x="0" y="0"/>
            <a:chExt cx="5078713" cy="5774087"/>
          </a:xfrm>
        </p:grpSpPr>
        <p:pic>
          <p:nvPicPr>
            <p:cNvPr id="144" name="Monk Transparent.png"/>
            <p:cNvPicPr>
              <a:picLocks noChangeAspect="1"/>
            </p:cNvPicPr>
            <p:nvPr/>
          </p:nvPicPr>
          <p:blipFill>
            <a:blip r:embed="rId4">
              <a:extLst/>
            </a:blip>
            <a:srcRect/>
            <a:stretch>
              <a:fillRect/>
            </a:stretch>
          </p:blipFill>
          <p:spPr>
            <a:xfrm>
              <a:off x="0" y="0"/>
              <a:ext cx="5078714" cy="5774088"/>
            </a:xfrm>
            <a:prstGeom prst="rect">
              <a:avLst/>
            </a:prstGeom>
            <a:ln w="12700" cap="flat">
              <a:noFill/>
              <a:miter lim="400000"/>
            </a:ln>
            <a:effectLst>
              <a:outerShdw blurRad="609600" dir="2700000" rotWithShape="0">
                <a:srgbClr val="010102"/>
              </a:outerShdw>
            </a:effectLst>
          </p:spPr>
        </p:pic>
        <p:sp>
          <p:nvSpPr>
            <p:cNvPr id="145" name="Shape 145"/>
            <p:cNvSpPr/>
            <p:nvPr/>
          </p:nvSpPr>
          <p:spPr>
            <a:xfrm>
              <a:off x="213691" y="4253817"/>
              <a:ext cx="4642922" cy="1270001"/>
            </a:xfrm>
            <a:prstGeom prst="ellipse">
              <a:avLst/>
            </a:prstGeom>
            <a:solidFill>
              <a:srgbClr val="000000"/>
            </a:solidFill>
            <a:ln w="12700" cap="flat">
              <a:noFill/>
              <a:miter lim="400000"/>
            </a:ln>
            <a:effectLst>
              <a:outerShdw blurRad="850900" dir="5400000" rotWithShape="0">
                <a:srgbClr val="000000"/>
              </a:outerShdw>
            </a:effectLst>
          </p:spPr>
          <p:txBody>
            <a:bodyPr wrap="square" lIns="50800" tIns="50800" rIns="50800" bIns="50800" numCol="1" anchor="ctr">
              <a:noAutofit/>
            </a:bodyPr>
            <a:lstStyle/>
            <a:p>
              <a:pPr>
                <a:defRPr sz="2400">
                  <a:latin typeface="DIN Alternate"/>
                  <a:ea typeface="DIN Alternate"/>
                  <a:cs typeface="DIN Alternate"/>
                  <a:sym typeface="DIN Alternate"/>
                </a:defRPr>
              </a:pPr>
              <a:endParaRPr/>
            </a:p>
          </p:txBody>
        </p:sp>
      </p:grpSp>
    </p:spTree>
    <p:extLst>
      <p:ext uri="{BB962C8B-B14F-4D97-AF65-F5344CB8AC3E}">
        <p14:creationId xmlns:p14="http://schemas.microsoft.com/office/powerpoint/2010/main" val="246223749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 xmlns:p14="http://schemas.microsoft.com/office/powerpoint/2010/main" Requires="p14">
      <p:transition spd="slow">
        <p14:prism dir="d"/>
      </p:transition>
    </mc:Choice>
    <mc:Fallback xmlns="" xmlns:p14="http://schemas.microsoft.com/office/powerpoint/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p:tmAbs val="0"/>
                                  </p:iterate>
                                  <p:childTnLst>
                                    <p:set>
                                      <p:cBhvr>
                                        <p:cTn id="6" fill="hold"/>
                                        <p:tgtEl>
                                          <p:spTgt spid="141"/>
                                        </p:tgtEl>
                                        <p:attrNameLst>
                                          <p:attrName>style.visibility</p:attrName>
                                        </p:attrNameLst>
                                      </p:cBhvr>
                                      <p:to>
                                        <p:strVal val="visible"/>
                                      </p:to>
                                    </p:set>
                                    <p:anim calcmode="lin" valueType="num">
                                      <p:cBhvr>
                                        <p:cTn id="7" dur="1500" fill="hold"/>
                                        <p:tgtEl>
                                          <p:spTgt spid="141"/>
                                        </p:tgtEl>
                                        <p:attrNameLst>
                                          <p:attrName>ppt_x</p:attrName>
                                        </p:attrNameLst>
                                      </p:cBhvr>
                                      <p:tavLst>
                                        <p:tav tm="0">
                                          <p:val>
                                            <p:strVal val="1+#ppt_w/2"/>
                                          </p:val>
                                        </p:tav>
                                        <p:tav tm="100000">
                                          <p:val>
                                            <p:strVal val="#ppt_x"/>
                                          </p:val>
                                        </p:tav>
                                      </p:tavLst>
                                    </p:anim>
                                    <p:anim calcmode="lin" valueType="num">
                                      <p:cBhvr>
                                        <p:cTn id="8" dur="1500" fill="hold"/>
                                        <p:tgtEl>
                                          <p:spTgt spid="141"/>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500"/>
                                  </p:stCondLst>
                                  <p:iterate>
                                    <p:tmAbs val="0"/>
                                  </p:iterate>
                                  <p:childTnLst>
                                    <p:set>
                                      <p:cBhvr>
                                        <p:cTn id="10" fill="hold"/>
                                        <p:tgtEl>
                                          <p:spTgt spid="143"/>
                                        </p:tgtEl>
                                        <p:attrNameLst>
                                          <p:attrName>style.visibility</p:attrName>
                                        </p:attrNameLst>
                                      </p:cBhvr>
                                      <p:to>
                                        <p:strVal val="visible"/>
                                      </p:to>
                                    </p:set>
                                    <p:anim calcmode="lin" valueType="num">
                                      <p:cBhvr>
                                        <p:cTn id="11" dur="1250" fill="hold"/>
                                        <p:tgtEl>
                                          <p:spTgt spid="143"/>
                                        </p:tgtEl>
                                        <p:attrNameLst>
                                          <p:attrName>ppt_x</p:attrName>
                                        </p:attrNameLst>
                                      </p:cBhvr>
                                      <p:tavLst>
                                        <p:tav tm="0">
                                          <p:val>
                                            <p:strVal val="#ppt_x"/>
                                          </p:val>
                                        </p:tav>
                                        <p:tav tm="100000">
                                          <p:val>
                                            <p:strVal val="#ppt_x"/>
                                          </p:val>
                                        </p:tav>
                                      </p:tavLst>
                                    </p:anim>
                                    <p:anim calcmode="lin" valueType="num">
                                      <p:cBhvr>
                                        <p:cTn id="12" dur="1250" fill="hold"/>
                                        <p:tgtEl>
                                          <p:spTgt spid="143"/>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1250"/>
                                  </p:stCondLst>
                                  <p:iterate>
                                    <p:tmAbs val="0"/>
                                  </p:iterate>
                                  <p:childTnLst>
                                    <p:set>
                                      <p:cBhvr>
                                        <p:cTn id="14" fill="hold"/>
                                        <p:tgtEl>
                                          <p:spTgt spid="142"/>
                                        </p:tgtEl>
                                        <p:attrNameLst>
                                          <p:attrName>style.visibility</p:attrName>
                                        </p:attrNameLst>
                                      </p:cBhvr>
                                      <p:to>
                                        <p:strVal val="visible"/>
                                      </p:to>
                                    </p:set>
                                    <p:animEffect transition="in" filter="wipe(down)">
                                      <p:cBhvr>
                                        <p:cTn id="15" dur="900"/>
                                        <p:tgtEl>
                                          <p:spTgt spid="142"/>
                                        </p:tgtEl>
                                      </p:cBhvr>
                                    </p:animEffect>
                                  </p:childTnLst>
                                </p:cTn>
                              </p:par>
                              <p:par>
                                <p:cTn id="16" presetID="2" presetClass="entr" presetSubtype="4" fill="hold" grpId="0" nodeType="withEffect">
                                  <p:stCondLst>
                                    <p:cond delay="1500"/>
                                  </p:stCondLst>
                                  <p:iterate>
                                    <p:tmAbs val="0"/>
                                  </p:iterate>
                                  <p:childTnLst>
                                    <p:set>
                                      <p:cBhvr>
                                        <p:cTn id="17" fill="hold"/>
                                        <p:tgtEl>
                                          <p:spTgt spid="146"/>
                                        </p:tgtEl>
                                        <p:attrNameLst>
                                          <p:attrName>style.visibility</p:attrName>
                                        </p:attrNameLst>
                                      </p:cBhvr>
                                      <p:to>
                                        <p:strVal val="visible"/>
                                      </p:to>
                                    </p:set>
                                    <p:anim calcmode="lin" valueType="num">
                                      <p:cBhvr>
                                        <p:cTn id="18" dur="1000" fill="hold"/>
                                        <p:tgtEl>
                                          <p:spTgt spid="146"/>
                                        </p:tgtEl>
                                        <p:attrNameLst>
                                          <p:attrName>ppt_x</p:attrName>
                                        </p:attrNameLst>
                                      </p:cBhvr>
                                      <p:tavLst>
                                        <p:tav tm="0">
                                          <p:val>
                                            <p:strVal val="#ppt_x"/>
                                          </p:val>
                                        </p:tav>
                                        <p:tav tm="100000">
                                          <p:val>
                                            <p:strVal val="#ppt_x"/>
                                          </p:val>
                                        </p:tav>
                                      </p:tavLst>
                                    </p:anim>
                                    <p:anim calcmode="lin" valueType="num">
                                      <p:cBhvr>
                                        <p:cTn id="19" dur="1000" fill="hold"/>
                                        <p:tgtEl>
                                          <p:spTgt spid="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advAuto="0"/>
      <p:bldP spid="142" grpId="0" animBg="1" advAuto="0"/>
      <p:bldP spid="143" grpId="0" animBg="1" advAuto="0"/>
      <p:bldP spid="146" grpId="0" animBg="1" advAuto="0"/>
    </p:bldLst>
  </p:timing>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910</TotalTime>
  <Words>1459</Words>
  <Application>Microsoft Office PowerPoint</Application>
  <PresentationFormat>Custom</PresentationFormat>
  <Paragraphs>79</Paragraphs>
  <Slides>7</Slides>
  <Notes>7</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vt:i4>
      </vt:variant>
    </vt:vector>
  </HeadingPairs>
  <TitlesOfParts>
    <vt:vector size="20" baseType="lpstr">
      <vt:lpstr>Arial</vt:lpstr>
      <vt:lpstr>Baskerville</vt:lpstr>
      <vt:lpstr>Century Gothic</vt:lpstr>
      <vt:lpstr>DIN Alternate</vt:lpstr>
      <vt:lpstr>DIN Condensed</vt:lpstr>
      <vt:lpstr>Helvetica</vt:lpstr>
      <vt:lpstr>Helvetica Light</vt:lpstr>
      <vt:lpstr>Helvetica Neue</vt:lpstr>
      <vt:lpstr>Iowan Old Style Italic</vt:lpstr>
      <vt:lpstr>Iowan Old Style Roman</vt:lpstr>
      <vt:lpstr>Savoye LET</vt:lpstr>
      <vt:lpstr>Zapf Dingbats</vt:lpstr>
      <vt:lpstr>New_Template9</vt:lpstr>
      <vt:lpstr>Consciousness</vt:lpstr>
      <vt:lpstr>III. Hypnosis</vt:lpstr>
      <vt:lpstr>III. Hypnosis</vt:lpstr>
      <vt:lpstr> III. Hypnosis</vt:lpstr>
      <vt:lpstr> III. Hypnosis</vt:lpstr>
      <vt:lpstr>IIv. BioFeedback &amp; Meditation</vt:lpstr>
      <vt:lpstr>IIv. BioFeedback &amp; Meditation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Consciousness</dc:title>
  <dc:creator>Beattie, William R</dc:creator>
  <cp:lastModifiedBy>Donna Duval</cp:lastModifiedBy>
  <cp:revision>55</cp:revision>
  <cp:lastPrinted>2018-01-26T16:26:18Z</cp:lastPrinted>
  <dcterms:modified xsi:type="dcterms:W3CDTF">2018-01-29T03:44:12Z</dcterms:modified>
</cp:coreProperties>
</file>